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Bold" charset="1" panose="020B0803030202020304"/>
      <p:regular r:id="rId10"/>
    </p:embeddedFont>
    <p:embeddedFont>
      <p:font typeface="Clear Sans Bold Italics" charset="1" panose="020B08030302020903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Montserrat Semi-Bold" charset="1" panose="00000700000000000000"/>
      <p:regular r:id="rId16"/>
    </p:embeddedFont>
    <p:embeddedFont>
      <p:font typeface="Montserrat Semi-Bold Bold" charset="1" panose="00000800000000000000"/>
      <p:regular r:id="rId17"/>
    </p:embeddedFont>
    <p:embeddedFont>
      <p:font typeface="Montserrat Semi-Bold Italics" charset="1" panose="00000700000000000000"/>
      <p:regular r:id="rId18"/>
    </p:embeddedFont>
    <p:embeddedFont>
      <p:font typeface="Montserrat Semi-Bold Bold Italics" charset="1" panose="00000800000000000000"/>
      <p:regular r:id="rId19"/>
    </p:embeddedFont>
    <p:embeddedFont>
      <p:font typeface="Lato" charset="1" panose="020F0502020204030203"/>
      <p:regular r:id="rId20"/>
    </p:embeddedFont>
    <p:embeddedFont>
      <p:font typeface="Lato Bold" charset="1" panose="020F0502020204030203"/>
      <p:regular r:id="rId21"/>
    </p:embeddedFont>
    <p:embeddedFont>
      <p:font typeface="Lato Italics" charset="1" panose="020F0502020204030203"/>
      <p:regular r:id="rId22"/>
    </p:embeddedFont>
    <p:embeddedFont>
      <p:font typeface="Lato Bold Italics" charset="1" panose="020F050202020403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grpSp>
        <p:nvGrpSpPr>
          <p:cNvPr name="Group 2" id="2"/>
          <p:cNvGrpSpPr/>
          <p:nvPr/>
        </p:nvGrpSpPr>
        <p:grpSpPr>
          <a:xfrm rot="0">
            <a:off x="12768406" y="0"/>
            <a:ext cx="10287000" cy="1028700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name="Group 4" id="4"/>
          <p:cNvGrpSpPr/>
          <p:nvPr/>
        </p:nvGrpSpPr>
        <p:grpSpPr>
          <a:xfrm rot="0">
            <a:off x="7119226" y="3976356"/>
            <a:ext cx="2334288" cy="233428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6" id="6"/>
          <p:cNvPicPr>
            <a:picLocks noChangeAspect="true"/>
          </p:cNvPicPr>
          <p:nvPr/>
        </p:nvPicPr>
        <p:blipFill>
          <a:blip r:embed="rId2"/>
          <a:srcRect l="0" t="0" r="0" b="0"/>
          <a:stretch>
            <a:fillRect/>
          </a:stretch>
        </p:blipFill>
        <p:spPr>
          <a:xfrm flipH="false" flipV="false" rot="0">
            <a:off x="639226" y="4689927"/>
            <a:ext cx="8814288" cy="5597073"/>
          </a:xfrm>
          <a:prstGeom prst="rect">
            <a:avLst/>
          </a:prstGeom>
        </p:spPr>
      </p:pic>
      <p:grpSp>
        <p:nvGrpSpPr>
          <p:cNvPr name="Group 7" id="7"/>
          <p:cNvGrpSpPr/>
          <p:nvPr/>
        </p:nvGrpSpPr>
        <p:grpSpPr>
          <a:xfrm rot="0">
            <a:off x="7847289" y="3235668"/>
            <a:ext cx="8430957" cy="3815665"/>
            <a:chOff x="0" y="0"/>
            <a:chExt cx="11241276" cy="5087553"/>
          </a:xfrm>
        </p:grpSpPr>
        <p:sp>
          <p:nvSpPr>
            <p:cNvPr name="TextBox 8" id="8"/>
            <p:cNvSpPr txBox="true"/>
            <p:nvPr/>
          </p:nvSpPr>
          <p:spPr>
            <a:xfrm rot="0">
              <a:off x="0" y="1435941"/>
              <a:ext cx="11241276" cy="2186709"/>
            </a:xfrm>
            <a:prstGeom prst="rect">
              <a:avLst/>
            </a:prstGeom>
          </p:spPr>
          <p:txBody>
            <a:bodyPr anchor="t" rtlCol="false" tIns="0" lIns="0" bIns="0" rIns="0">
              <a:spAutoFit/>
            </a:bodyPr>
            <a:lstStyle/>
            <a:p>
              <a:pPr>
                <a:lnSpc>
                  <a:spcPts val="12420"/>
                </a:lnSpc>
              </a:pPr>
              <a:r>
                <a:rPr lang="en-US" sz="11291">
                  <a:solidFill>
                    <a:srgbClr val="171717"/>
                  </a:solidFill>
                  <a:latin typeface="Clear Sans Bold"/>
                </a:rPr>
                <a:t>Mobile OS.</a:t>
              </a:r>
            </a:p>
          </p:txBody>
        </p:sp>
        <p:sp>
          <p:nvSpPr>
            <p:cNvPr name="TextBox 9" id="9"/>
            <p:cNvSpPr txBox="true"/>
            <p:nvPr/>
          </p:nvSpPr>
          <p:spPr>
            <a:xfrm rot="0">
              <a:off x="0" y="-85725"/>
              <a:ext cx="9190502" cy="932898"/>
            </a:xfrm>
            <a:prstGeom prst="rect">
              <a:avLst/>
            </a:prstGeom>
          </p:spPr>
          <p:txBody>
            <a:bodyPr anchor="t" rtlCol="false" tIns="0" lIns="0" bIns="0" rIns="0">
              <a:spAutoFit/>
            </a:bodyPr>
            <a:lstStyle/>
            <a:p>
              <a:pPr>
                <a:lnSpc>
                  <a:spcPts val="5836"/>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60458">
            <a:off x="-9823266" y="1284030"/>
            <a:ext cx="11558766" cy="1145368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088796">
            <a:off x="13785403" y="-1058069"/>
            <a:ext cx="9005194" cy="7629855"/>
          </a:xfrm>
          <a:prstGeom prst="rect">
            <a:avLst/>
          </a:prstGeom>
        </p:spPr>
      </p:pic>
      <p:sp>
        <p:nvSpPr>
          <p:cNvPr name="TextBox 4" id="4"/>
          <p:cNvSpPr txBox="true"/>
          <p:nvPr/>
        </p:nvSpPr>
        <p:spPr>
          <a:xfrm rot="0">
            <a:off x="1024905" y="1494790"/>
            <a:ext cx="11474167" cy="8220710"/>
          </a:xfrm>
          <a:prstGeom prst="rect">
            <a:avLst/>
          </a:prstGeom>
        </p:spPr>
        <p:txBody>
          <a:bodyPr anchor="t" rtlCol="false" tIns="0" lIns="0" bIns="0" rIns="0">
            <a:spAutoFit/>
          </a:bodyPr>
          <a:lstStyle/>
          <a:p>
            <a:pPr algn="ctr">
              <a:lnSpc>
                <a:spcPts val="3640"/>
              </a:lnSpc>
            </a:pPr>
            <a:r>
              <a:rPr lang="en-US" sz="2600">
                <a:solidFill>
                  <a:srgbClr val="FFFFFF"/>
                </a:solidFill>
                <a:latin typeface="Lato"/>
              </a:rPr>
              <a:t>Over 70 percent of Android smartphones run Google's ecosystem; some with vendor-customized user interface and software suite, such as </a:t>
            </a:r>
            <a:r>
              <a:rPr lang="en-US" sz="2600">
                <a:solidFill>
                  <a:srgbClr val="FFFFFF"/>
                </a:solidFill>
                <a:latin typeface="Lato"/>
              </a:rPr>
              <a:t>TouchWiz</a:t>
            </a:r>
            <a:r>
              <a:rPr lang="en-US" sz="2600">
                <a:solidFill>
                  <a:srgbClr val="FFFFFF"/>
                </a:solidFill>
                <a:latin typeface="Lato"/>
              </a:rPr>
              <a:t> and later </a:t>
            </a:r>
            <a:r>
              <a:rPr lang="en-US" sz="2600">
                <a:solidFill>
                  <a:srgbClr val="FFFFFF"/>
                </a:solidFill>
                <a:latin typeface="Lato"/>
              </a:rPr>
              <a:t>One UI</a:t>
            </a:r>
            <a:r>
              <a:rPr lang="en-US" sz="2600">
                <a:solidFill>
                  <a:srgbClr val="FFFFFF"/>
                </a:solidFill>
                <a:latin typeface="Lato"/>
              </a:rPr>
              <a:t> by Samsung, and </a:t>
            </a:r>
            <a:r>
              <a:rPr lang="en-US" sz="2600">
                <a:solidFill>
                  <a:srgbClr val="FFFFFF"/>
                </a:solidFill>
                <a:latin typeface="Lato"/>
              </a:rPr>
              <a:t>HTC Sense</a:t>
            </a:r>
            <a:r>
              <a:rPr lang="en-US" sz="2600">
                <a:solidFill>
                  <a:srgbClr val="FFFFFF"/>
                </a:solidFill>
                <a:latin typeface="Lato"/>
              </a:rPr>
              <a:t>. Competing Android ecosystems and </a:t>
            </a:r>
            <a:r>
              <a:rPr lang="en-US" sz="2600">
                <a:solidFill>
                  <a:srgbClr val="FFFFFF"/>
                </a:solidFill>
                <a:latin typeface="Lato"/>
              </a:rPr>
              <a:t>forks</a:t>
            </a:r>
            <a:r>
              <a:rPr lang="en-US" sz="2600">
                <a:solidFill>
                  <a:srgbClr val="FFFFFF"/>
                </a:solidFill>
                <a:latin typeface="Lato"/>
              </a:rPr>
              <a:t> include </a:t>
            </a:r>
            <a:r>
              <a:rPr lang="en-US" sz="2600">
                <a:solidFill>
                  <a:srgbClr val="FFFFFF"/>
                </a:solidFill>
                <a:latin typeface="Lato"/>
              </a:rPr>
              <a:t>Fire OS</a:t>
            </a:r>
            <a:r>
              <a:rPr lang="en-US" sz="2600">
                <a:solidFill>
                  <a:srgbClr val="FFFFFF"/>
                </a:solidFill>
                <a:latin typeface="Lato"/>
              </a:rPr>
              <a:t> (developed by </a:t>
            </a:r>
            <a:r>
              <a:rPr lang="en-US" sz="2600">
                <a:solidFill>
                  <a:srgbClr val="FFFFFF"/>
                </a:solidFill>
                <a:latin typeface="Lato"/>
              </a:rPr>
              <a:t>Amazon</a:t>
            </a:r>
            <a:r>
              <a:rPr lang="en-US" sz="2600">
                <a:solidFill>
                  <a:srgbClr val="FFFFFF"/>
                </a:solidFill>
                <a:latin typeface="Lato"/>
              </a:rPr>
              <a:t>), </a:t>
            </a:r>
            <a:r>
              <a:rPr lang="en-US" sz="2600">
                <a:solidFill>
                  <a:srgbClr val="FFFFFF"/>
                </a:solidFill>
                <a:latin typeface="Lato"/>
              </a:rPr>
              <a:t>ColorOS</a:t>
            </a:r>
            <a:r>
              <a:rPr lang="en-US" sz="2600">
                <a:solidFill>
                  <a:srgbClr val="FFFFFF"/>
                </a:solidFill>
                <a:latin typeface="Lato"/>
              </a:rPr>
              <a:t> by </a:t>
            </a:r>
            <a:r>
              <a:rPr lang="en-US" sz="2600">
                <a:solidFill>
                  <a:srgbClr val="FFFFFF"/>
                </a:solidFill>
                <a:latin typeface="Lato"/>
              </a:rPr>
              <a:t>OPPO</a:t>
            </a:r>
            <a:r>
              <a:rPr lang="en-US" sz="2600">
                <a:solidFill>
                  <a:srgbClr val="FFFFFF"/>
                </a:solidFill>
                <a:latin typeface="Lato"/>
              </a:rPr>
              <a:t>, OriginOS by </a:t>
            </a:r>
            <a:r>
              <a:rPr lang="en-US" sz="2600">
                <a:solidFill>
                  <a:srgbClr val="FFFFFF"/>
                </a:solidFill>
                <a:latin typeface="Lato"/>
              </a:rPr>
              <a:t>vivo</a:t>
            </a:r>
            <a:r>
              <a:rPr lang="en-US" sz="2600">
                <a:solidFill>
                  <a:srgbClr val="FFFFFF"/>
                </a:solidFill>
                <a:latin typeface="Lato"/>
              </a:rPr>
              <a:t> and </a:t>
            </a:r>
            <a:r>
              <a:rPr lang="en-US" sz="2600">
                <a:solidFill>
                  <a:srgbClr val="FFFFFF"/>
                </a:solidFill>
                <a:latin typeface="Lato"/>
              </a:rPr>
              <a:t>MagicUI</a:t>
            </a:r>
            <a:r>
              <a:rPr lang="en-US" sz="2600">
                <a:solidFill>
                  <a:srgbClr val="FFFFFF"/>
                </a:solidFill>
                <a:latin typeface="Lato"/>
              </a:rPr>
              <a:t> by </a:t>
            </a:r>
            <a:r>
              <a:rPr lang="en-US" sz="2600">
                <a:solidFill>
                  <a:srgbClr val="FFFFFF"/>
                </a:solidFill>
                <a:latin typeface="Lato"/>
              </a:rPr>
              <a:t>Honor</a:t>
            </a:r>
            <a:r>
              <a:rPr lang="en-US" sz="2600">
                <a:solidFill>
                  <a:srgbClr val="FFFFFF"/>
                </a:solidFill>
                <a:latin typeface="Lato"/>
              </a:rPr>
              <a:t> or custom ROM such as </a:t>
            </a:r>
            <a:r>
              <a:rPr lang="en-US" sz="2600">
                <a:solidFill>
                  <a:srgbClr val="FFFFFF"/>
                </a:solidFill>
                <a:latin typeface="Lato"/>
              </a:rPr>
              <a:t>LineageOS</a:t>
            </a:r>
            <a:r>
              <a:rPr lang="en-US" sz="2600">
                <a:solidFill>
                  <a:srgbClr val="FFFFFF"/>
                </a:solidFill>
                <a:latin typeface="Lato"/>
              </a:rPr>
              <a:t>. However, the "Android" name and logo are </a:t>
            </a:r>
            <a:r>
              <a:rPr lang="en-US" sz="2600">
                <a:solidFill>
                  <a:srgbClr val="FFFFFF"/>
                </a:solidFill>
                <a:latin typeface="Lato"/>
              </a:rPr>
              <a:t>trademarks</a:t>
            </a:r>
            <a:r>
              <a:rPr lang="en-US" sz="2600">
                <a:solidFill>
                  <a:srgbClr val="FFFFFF"/>
                </a:solidFill>
                <a:latin typeface="Lato"/>
              </a:rPr>
              <a:t> of Google which imposes standards to restrict the use of Android branding by "uncertified" devices outside their ecosystem.</a:t>
            </a:r>
          </a:p>
          <a:p>
            <a:pPr algn="ctr">
              <a:lnSpc>
                <a:spcPts val="3640"/>
              </a:lnSpc>
            </a:pPr>
            <a:r>
              <a:rPr lang="en-US" sz="2600">
                <a:solidFill>
                  <a:srgbClr val="FFFFFF"/>
                </a:solidFill>
                <a:latin typeface="Lato"/>
              </a:rPr>
              <a:t>The source code has been used to develop variants of Android on a range of other electronics, such as </a:t>
            </a:r>
            <a:r>
              <a:rPr lang="en-US" sz="2600">
                <a:solidFill>
                  <a:srgbClr val="FFFFFF"/>
                </a:solidFill>
                <a:latin typeface="Lato"/>
              </a:rPr>
              <a:t>game consoles</a:t>
            </a:r>
            <a:r>
              <a:rPr lang="en-US" sz="2600">
                <a:solidFill>
                  <a:srgbClr val="FFFFFF"/>
                </a:solidFill>
                <a:latin typeface="Lato"/>
              </a:rPr>
              <a:t>, </a:t>
            </a:r>
            <a:r>
              <a:rPr lang="en-US" sz="2600">
                <a:solidFill>
                  <a:srgbClr val="FFFFFF"/>
                </a:solidFill>
                <a:latin typeface="Lato"/>
              </a:rPr>
              <a:t>digital cameras</a:t>
            </a:r>
            <a:r>
              <a:rPr lang="en-US" sz="2600">
                <a:solidFill>
                  <a:srgbClr val="FFFFFF"/>
                </a:solidFill>
                <a:latin typeface="Lato"/>
              </a:rPr>
              <a:t>, </a:t>
            </a:r>
            <a:r>
              <a:rPr lang="en-US" sz="2600">
                <a:solidFill>
                  <a:srgbClr val="FFFFFF"/>
                </a:solidFill>
                <a:latin typeface="Lato"/>
              </a:rPr>
              <a:t>portable media players</a:t>
            </a:r>
            <a:r>
              <a:rPr lang="en-US" sz="2600">
                <a:solidFill>
                  <a:srgbClr val="FFFFFF"/>
                </a:solidFill>
                <a:latin typeface="Lato"/>
              </a:rPr>
              <a:t>, </a:t>
            </a:r>
            <a:r>
              <a:rPr lang="en-US" sz="2600">
                <a:solidFill>
                  <a:srgbClr val="FFFFFF"/>
                </a:solidFill>
                <a:latin typeface="Lato"/>
              </a:rPr>
              <a:t>PCs</a:t>
            </a:r>
            <a:r>
              <a:rPr lang="en-US" sz="2600">
                <a:solidFill>
                  <a:srgbClr val="FFFFFF"/>
                </a:solidFill>
                <a:latin typeface="Lato"/>
              </a:rPr>
              <a:t>, each with a specialized user interface. Some well known derivatives include </a:t>
            </a:r>
            <a:r>
              <a:rPr lang="en-US" sz="2600">
                <a:solidFill>
                  <a:srgbClr val="FFFFFF"/>
                </a:solidFill>
                <a:latin typeface="Lato"/>
              </a:rPr>
              <a:t>Android TV</a:t>
            </a:r>
            <a:r>
              <a:rPr lang="en-US" sz="2600">
                <a:solidFill>
                  <a:srgbClr val="FFFFFF"/>
                </a:solidFill>
                <a:latin typeface="Lato"/>
              </a:rPr>
              <a:t> for televisions and </a:t>
            </a:r>
            <a:r>
              <a:rPr lang="en-US" sz="2600">
                <a:solidFill>
                  <a:srgbClr val="FFFFFF"/>
                </a:solidFill>
                <a:latin typeface="Lato"/>
              </a:rPr>
              <a:t>Wear OS</a:t>
            </a:r>
            <a:r>
              <a:rPr lang="en-US" sz="2600">
                <a:solidFill>
                  <a:srgbClr val="FFFFFF"/>
                </a:solidFill>
                <a:latin typeface="Lato"/>
              </a:rPr>
              <a:t> for wearables, both developed by Google. Software packages on Android, which use the </a:t>
            </a:r>
            <a:r>
              <a:rPr lang="en-US" sz="2600">
                <a:solidFill>
                  <a:srgbClr val="FFFFFF"/>
                </a:solidFill>
                <a:latin typeface="Lato"/>
              </a:rPr>
              <a:t>APK</a:t>
            </a:r>
            <a:r>
              <a:rPr lang="en-US" sz="2600">
                <a:solidFill>
                  <a:srgbClr val="FFFFFF"/>
                </a:solidFill>
                <a:latin typeface="Lato"/>
              </a:rPr>
              <a:t> format, are generally distributed through proprietary </a:t>
            </a:r>
            <a:r>
              <a:rPr lang="en-US" sz="2600">
                <a:solidFill>
                  <a:srgbClr val="FFFFFF"/>
                </a:solidFill>
                <a:latin typeface="Lato"/>
              </a:rPr>
              <a:t>application stores</a:t>
            </a:r>
            <a:r>
              <a:rPr lang="en-US" sz="2600">
                <a:solidFill>
                  <a:srgbClr val="FFFFFF"/>
                </a:solidFill>
                <a:latin typeface="Lato"/>
              </a:rPr>
              <a:t> like </a:t>
            </a:r>
            <a:r>
              <a:rPr lang="en-US" sz="2600">
                <a:solidFill>
                  <a:srgbClr val="FFFFFF"/>
                </a:solidFill>
                <a:latin typeface="Lato"/>
              </a:rPr>
              <a:t>Google Play Store</a:t>
            </a:r>
            <a:r>
              <a:rPr lang="en-US" sz="2600">
                <a:solidFill>
                  <a:srgbClr val="FFFFFF"/>
                </a:solidFill>
                <a:latin typeface="Lato"/>
              </a:rPr>
              <a:t>, </a:t>
            </a:r>
            <a:r>
              <a:rPr lang="en-US" sz="2600">
                <a:solidFill>
                  <a:srgbClr val="FFFFFF"/>
                </a:solidFill>
                <a:latin typeface="Lato"/>
              </a:rPr>
              <a:t>Amazon Appstore</a:t>
            </a:r>
            <a:r>
              <a:rPr lang="en-US" sz="2600">
                <a:solidFill>
                  <a:srgbClr val="FFFFFF"/>
                </a:solidFill>
                <a:latin typeface="Lato"/>
              </a:rPr>
              <a:t> (including for </a:t>
            </a:r>
            <a:r>
              <a:rPr lang="en-US" sz="2600">
                <a:solidFill>
                  <a:srgbClr val="FFFFFF"/>
                </a:solidFill>
                <a:latin typeface="Lato"/>
              </a:rPr>
              <a:t>Windows 11</a:t>
            </a:r>
            <a:r>
              <a:rPr lang="en-US" sz="2600">
                <a:solidFill>
                  <a:srgbClr val="FFFFFF"/>
                </a:solidFill>
                <a:latin typeface="Lato"/>
              </a:rPr>
              <a:t>), </a:t>
            </a:r>
            <a:r>
              <a:rPr lang="en-US" sz="2600">
                <a:solidFill>
                  <a:srgbClr val="FFFFFF"/>
                </a:solidFill>
                <a:latin typeface="Lato"/>
              </a:rPr>
              <a:t>Samsung Galaxy Store</a:t>
            </a:r>
            <a:r>
              <a:rPr lang="en-US" sz="2600">
                <a:solidFill>
                  <a:srgbClr val="FFFFFF"/>
                </a:solidFill>
                <a:latin typeface="Lato"/>
              </a:rPr>
              <a:t>, </a:t>
            </a:r>
            <a:r>
              <a:rPr lang="en-US" sz="2600">
                <a:solidFill>
                  <a:srgbClr val="FFFFFF"/>
                </a:solidFill>
                <a:latin typeface="Lato"/>
              </a:rPr>
              <a:t>Huawei AppGallery</a:t>
            </a:r>
            <a:r>
              <a:rPr lang="en-US" sz="2600">
                <a:solidFill>
                  <a:srgbClr val="FFFFFF"/>
                </a:solidFill>
                <a:latin typeface="Lato"/>
              </a:rPr>
              <a:t>, </a:t>
            </a:r>
            <a:r>
              <a:rPr lang="en-US" sz="2600">
                <a:solidFill>
                  <a:srgbClr val="FFFFFF"/>
                </a:solidFill>
                <a:latin typeface="Lato"/>
              </a:rPr>
              <a:t>Cafe Bazaar</a:t>
            </a:r>
            <a:r>
              <a:rPr lang="en-US" sz="2600">
                <a:solidFill>
                  <a:srgbClr val="FFFFFF"/>
                </a:solidFill>
                <a:latin typeface="Lato"/>
              </a:rPr>
              <a:t>, and </a:t>
            </a:r>
            <a:r>
              <a:rPr lang="en-US" sz="2600">
                <a:solidFill>
                  <a:srgbClr val="FFFFFF"/>
                </a:solidFill>
                <a:latin typeface="Lato"/>
              </a:rPr>
              <a:t>GetJar</a:t>
            </a:r>
            <a:r>
              <a:rPr lang="en-US" sz="2600">
                <a:solidFill>
                  <a:srgbClr val="FFFFFF"/>
                </a:solidFill>
                <a:latin typeface="Lato"/>
              </a:rPr>
              <a:t>, or open source platforms like </a:t>
            </a:r>
            <a:r>
              <a:rPr lang="en-US" sz="2600">
                <a:solidFill>
                  <a:srgbClr val="FFFFFF"/>
                </a:solidFill>
                <a:latin typeface="Lato"/>
              </a:rPr>
              <a:t>Aptoide</a:t>
            </a:r>
            <a:r>
              <a:rPr lang="en-US" sz="2600">
                <a:solidFill>
                  <a:srgbClr val="FFFFFF"/>
                </a:solidFill>
                <a:latin typeface="Lato"/>
              </a:rPr>
              <a:t> or </a:t>
            </a:r>
            <a:r>
              <a:rPr lang="en-US" sz="2600">
                <a:solidFill>
                  <a:srgbClr val="FFFFFF"/>
                </a:solidFill>
                <a:latin typeface="Lato"/>
              </a:rPr>
              <a:t>F-Droid</a:t>
            </a:r>
            <a:r>
              <a:rPr lang="en-US" sz="2600">
                <a:solidFill>
                  <a:srgbClr val="FFFFFF"/>
                </a:solidFill>
                <a:latin typeface="Lato"/>
              </a:rPr>
              <a:t>.</a:t>
            </a:r>
          </a:p>
          <a:p>
            <a:pPr algn="ctr">
              <a:lnSpc>
                <a:spcPts val="3640"/>
              </a:lnSpc>
            </a:pPr>
          </a:p>
        </p:txBody>
      </p:sp>
      <p:grpSp>
        <p:nvGrpSpPr>
          <p:cNvPr name="Group 5" id="5"/>
          <p:cNvGrpSpPr/>
          <p:nvPr/>
        </p:nvGrpSpPr>
        <p:grpSpPr>
          <a:xfrm rot="0">
            <a:off x="12676175" y="5475940"/>
            <a:ext cx="4156364" cy="4114800"/>
            <a:chOff x="0" y="0"/>
            <a:chExt cx="5541818" cy="5486400"/>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5541818" cy="5486400"/>
            </a:xfrm>
            <a:prstGeom prst="rect">
              <a:avLst/>
            </a:prstGeom>
          </p:spPr>
        </p:pic>
        <p:grpSp>
          <p:nvGrpSpPr>
            <p:cNvPr name="Group 7" id="7"/>
            <p:cNvGrpSpPr/>
            <p:nvPr/>
          </p:nvGrpSpPr>
          <p:grpSpPr>
            <a:xfrm rot="0">
              <a:off x="1162294" y="1209788"/>
              <a:ext cx="3217229" cy="3217229"/>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04F4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669" y="1077519"/>
              <a:ext cx="3380480" cy="3481768"/>
            </a:xfrm>
            <a:prstGeom prst="rect">
              <a:avLst/>
            </a:prstGeom>
          </p:spPr>
        </p:pic>
      </p:grpSp>
      <p:grpSp>
        <p:nvGrpSpPr>
          <p:cNvPr name="Group 11" id="11"/>
          <p:cNvGrpSpPr/>
          <p:nvPr/>
        </p:nvGrpSpPr>
        <p:grpSpPr>
          <a:xfrm rot="0">
            <a:off x="666992" y="900430"/>
            <a:ext cx="13905607" cy="1303020"/>
            <a:chOff x="0" y="0"/>
            <a:chExt cx="18540810" cy="1737360"/>
          </a:xfrm>
        </p:grpSpPr>
        <p:sp>
          <p:nvSpPr>
            <p:cNvPr name="TextBox 12" id="12"/>
            <p:cNvSpPr txBox="true"/>
            <p:nvPr/>
          </p:nvSpPr>
          <p:spPr>
            <a:xfrm rot="0">
              <a:off x="0" y="-669925"/>
              <a:ext cx="18540810" cy="1330325"/>
            </a:xfrm>
            <a:prstGeom prst="rect">
              <a:avLst/>
            </a:prstGeom>
          </p:spPr>
          <p:txBody>
            <a:bodyPr anchor="t" rtlCol="false" tIns="0" lIns="0" bIns="0" rIns="0">
              <a:spAutoFit/>
            </a:bodyPr>
            <a:lstStyle/>
            <a:p>
              <a:pPr algn="ctr">
                <a:lnSpc>
                  <a:spcPts val="7800"/>
                </a:lnSpc>
              </a:pPr>
              <a:r>
                <a:rPr lang="en-US" sz="6500">
                  <a:solidFill>
                    <a:srgbClr val="FFFFFF"/>
                  </a:solidFill>
                  <a:latin typeface="Montserrat Semi-Bold"/>
                </a:rPr>
                <a:t>Google and Android ecosystem </a:t>
              </a:r>
            </a:p>
          </p:txBody>
        </p:sp>
        <p:sp>
          <p:nvSpPr>
            <p:cNvPr name="TextBox 13" id="13"/>
            <p:cNvSpPr txBox="true"/>
            <p:nvPr/>
          </p:nvSpPr>
          <p:spPr>
            <a:xfrm rot="0">
              <a:off x="4337795" y="1125855"/>
              <a:ext cx="9865220" cy="613198"/>
            </a:xfrm>
            <a:prstGeom prst="rect">
              <a:avLst/>
            </a:prstGeom>
          </p:spPr>
          <p:txBody>
            <a:bodyPr anchor="t" rtlCol="false" tIns="0" lIns="0" bIns="0" rIns="0">
              <a:spAutoFit/>
            </a:bodyPr>
            <a:lstStyle/>
            <a:p>
              <a:pPr algn="ctr">
                <a:lnSpc>
                  <a:spcPts val="391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1852302" y="-745899"/>
            <a:ext cx="22719146" cy="19249313"/>
          </a:xfrm>
          <a:prstGeom prst="rect">
            <a:avLst/>
          </a:prstGeom>
        </p:spPr>
      </p:pic>
      <p:pic>
        <p:nvPicPr>
          <p:cNvPr name="Picture 3" id="3"/>
          <p:cNvPicPr>
            <a:picLocks noChangeAspect="true"/>
          </p:cNvPicPr>
          <p:nvPr/>
        </p:nvPicPr>
        <p:blipFill>
          <a:blip r:embed="rId4"/>
          <a:srcRect l="26150" t="9509" r="50221" b="6603"/>
          <a:stretch>
            <a:fillRect/>
          </a:stretch>
        </p:blipFill>
        <p:spPr>
          <a:xfrm flipH="false" flipV="false" rot="0">
            <a:off x="384194" y="1837178"/>
            <a:ext cx="3195399" cy="6381552"/>
          </a:xfrm>
          <a:prstGeom prst="rect">
            <a:avLst/>
          </a:prstGeom>
        </p:spPr>
      </p:pic>
      <p:pic>
        <p:nvPicPr>
          <p:cNvPr name="Picture 4" id="4"/>
          <p:cNvPicPr>
            <a:picLocks noChangeAspect="true"/>
          </p:cNvPicPr>
          <p:nvPr/>
        </p:nvPicPr>
        <p:blipFill>
          <a:blip r:embed="rId4"/>
          <a:srcRect l="50000" t="11094" r="26893" b="8056"/>
          <a:stretch>
            <a:fillRect/>
          </a:stretch>
        </p:blipFill>
        <p:spPr>
          <a:xfrm flipH="false" flipV="false" rot="0">
            <a:off x="13422825" y="2068269"/>
            <a:ext cx="3124909" cy="6150461"/>
          </a:xfrm>
          <a:prstGeom prst="rect">
            <a:avLst/>
          </a:prstGeom>
        </p:spPr>
      </p:pic>
      <p:sp>
        <p:nvSpPr>
          <p:cNvPr name="TextBox 5" id="5"/>
          <p:cNvSpPr txBox="true"/>
          <p:nvPr/>
        </p:nvSpPr>
        <p:spPr>
          <a:xfrm rot="0">
            <a:off x="9140806" y="2739390"/>
            <a:ext cx="4071069" cy="4751070"/>
          </a:xfrm>
          <a:prstGeom prst="rect">
            <a:avLst/>
          </a:prstGeom>
        </p:spPr>
        <p:txBody>
          <a:bodyPr anchor="t" rtlCol="false" tIns="0" lIns="0" bIns="0" rIns="0">
            <a:spAutoFit/>
          </a:bodyPr>
          <a:lstStyle/>
          <a:p>
            <a:pPr algn="ctr">
              <a:lnSpc>
                <a:spcPts val="3779"/>
              </a:lnSpc>
            </a:pPr>
          </a:p>
          <a:p>
            <a:pPr algn="ctr" marL="582930" indent="-291465" lvl="1">
              <a:lnSpc>
                <a:spcPts val="3779"/>
              </a:lnSpc>
              <a:buFont typeface="Arial"/>
              <a:buChar char="•"/>
            </a:pPr>
            <a:r>
              <a:rPr lang="en-US" sz="2700">
                <a:solidFill>
                  <a:srgbClr val="171717"/>
                </a:solidFill>
                <a:latin typeface="Lato"/>
              </a:rPr>
              <a:t> Excellent performance optimisation. </a:t>
            </a:r>
          </a:p>
          <a:p>
            <a:pPr algn="ctr" marL="582930" indent="-291465" lvl="1">
              <a:lnSpc>
                <a:spcPts val="3779"/>
              </a:lnSpc>
              <a:buFont typeface="Arial"/>
              <a:buChar char="•"/>
            </a:pPr>
            <a:r>
              <a:rPr lang="en-US" sz="2700">
                <a:solidFill>
                  <a:srgbClr val="171717"/>
                </a:solidFill>
                <a:latin typeface="Lato"/>
              </a:rPr>
              <a:t> High-quality, secure apps in the Apple Store.</a:t>
            </a:r>
          </a:p>
          <a:p>
            <a:pPr algn="ctr" marL="582930" indent="-291465" lvl="1">
              <a:lnSpc>
                <a:spcPts val="3779"/>
              </a:lnSpc>
              <a:buFont typeface="Arial"/>
              <a:buChar char="•"/>
            </a:pPr>
            <a:r>
              <a:rPr lang="en-US" sz="2700">
                <a:solidFill>
                  <a:srgbClr val="171717"/>
                </a:solidFill>
                <a:latin typeface="Lato"/>
              </a:rPr>
              <a:t> Permanent OS updates. </a:t>
            </a:r>
          </a:p>
          <a:p>
            <a:pPr algn="ctr" marL="582930" indent="-291465" lvl="1">
              <a:lnSpc>
                <a:spcPts val="3779"/>
              </a:lnSpc>
              <a:buFont typeface="Arial"/>
              <a:buChar char="•"/>
            </a:pPr>
            <a:r>
              <a:rPr lang="en-US" sz="2700">
                <a:solidFill>
                  <a:srgbClr val="171717"/>
                </a:solidFill>
                <a:latin typeface="Lato"/>
              </a:rPr>
              <a:t> Long-lasting stable performance. </a:t>
            </a:r>
          </a:p>
        </p:txBody>
      </p:sp>
      <p:sp>
        <p:nvSpPr>
          <p:cNvPr name="TextBox 6" id="6"/>
          <p:cNvSpPr txBox="true"/>
          <p:nvPr/>
        </p:nvSpPr>
        <p:spPr>
          <a:xfrm rot="0">
            <a:off x="4293967" y="3453765"/>
            <a:ext cx="4132464" cy="332232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FFFFFF"/>
                </a:solidFill>
                <a:latin typeface="Lato"/>
              </a:rPr>
              <a:t>A high degree of user freedom. </a:t>
            </a:r>
          </a:p>
          <a:p>
            <a:pPr algn="ctr" marL="582930" indent="-291465" lvl="1">
              <a:lnSpc>
                <a:spcPts val="3779"/>
              </a:lnSpc>
              <a:buFont typeface="Arial"/>
              <a:buChar char="•"/>
            </a:pPr>
            <a:r>
              <a:rPr lang="en-US" sz="2700">
                <a:solidFill>
                  <a:srgbClr val="FFFFFF"/>
                </a:solidFill>
                <a:latin typeface="Lato"/>
              </a:rPr>
              <a:t> Flexibility in interface settings. </a:t>
            </a:r>
          </a:p>
          <a:p>
            <a:pPr algn="ctr" marL="582930" indent="-291465" lvl="1">
              <a:lnSpc>
                <a:spcPts val="3779"/>
              </a:lnSpc>
              <a:buFont typeface="Arial"/>
              <a:buChar char="•"/>
            </a:pPr>
            <a:r>
              <a:rPr lang="en-US" sz="2700">
                <a:solidFill>
                  <a:srgbClr val="FFFFFF"/>
                </a:solidFill>
                <a:latin typeface="Lato"/>
              </a:rPr>
              <a:t> Large selection of apps on Play Market. </a:t>
            </a:r>
          </a:p>
          <a:p>
            <a:pPr algn="ctr" marL="582930" indent="-291465" lvl="1">
              <a:lnSpc>
                <a:spcPts val="3779"/>
              </a:lnSpc>
              <a:buFont typeface="Arial"/>
              <a:buChar char="•"/>
            </a:pPr>
            <a:r>
              <a:rPr lang="en-US" sz="2700">
                <a:solidFill>
                  <a:srgbClr val="FFFFFF"/>
                </a:solidFill>
                <a:latin typeface="Lato"/>
              </a:rPr>
              <a:t> Lower price.</a:t>
            </a:r>
          </a:p>
        </p:txBody>
      </p:sp>
      <p:sp>
        <p:nvSpPr>
          <p:cNvPr name="TextBox 7" id="7"/>
          <p:cNvSpPr txBox="true"/>
          <p:nvPr/>
        </p:nvSpPr>
        <p:spPr>
          <a:xfrm rot="0">
            <a:off x="6499912" y="933450"/>
            <a:ext cx="4518184"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Android vs IOS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AF0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002239">
            <a:off x="-2508714" y="-776251"/>
            <a:ext cx="6882003" cy="8229600"/>
          </a:xfrm>
          <a:prstGeom prst="rect">
            <a:avLst/>
          </a:prstGeom>
        </p:spPr>
      </p:pic>
      <p:sp>
        <p:nvSpPr>
          <p:cNvPr name="TextBox 3" id="3"/>
          <p:cNvSpPr txBox="true"/>
          <p:nvPr/>
        </p:nvSpPr>
        <p:spPr>
          <a:xfrm rot="0">
            <a:off x="1883330" y="3731704"/>
            <a:ext cx="6083531" cy="1981200"/>
          </a:xfrm>
          <a:prstGeom prst="rect">
            <a:avLst/>
          </a:prstGeom>
        </p:spPr>
        <p:txBody>
          <a:bodyPr anchor="t" rtlCol="false" tIns="0" lIns="0" bIns="0" rIns="0">
            <a:spAutoFit/>
          </a:bodyPr>
          <a:lstStyle/>
          <a:p>
            <a:pPr>
              <a:lnSpc>
                <a:spcPts val="7800"/>
              </a:lnSpc>
            </a:pPr>
            <a:r>
              <a:rPr lang="en-US" sz="6500">
                <a:solidFill>
                  <a:srgbClr val="171717"/>
                </a:solidFill>
                <a:latin typeface="Clear Sans Bold"/>
              </a:rPr>
              <a:t>Today in presentation</a:t>
            </a:r>
          </a:p>
        </p:txBody>
      </p:sp>
      <p:pic>
        <p:nvPicPr>
          <p:cNvPr name="Picture 4" id="4"/>
          <p:cNvPicPr>
            <a:picLocks noChangeAspect="true"/>
          </p:cNvPicPr>
          <p:nvPr/>
        </p:nvPicPr>
        <p:blipFill>
          <a:blip r:embed="rId3"/>
          <a:srcRect l="0" t="0" r="0" b="0"/>
          <a:stretch>
            <a:fillRect/>
          </a:stretch>
        </p:blipFill>
        <p:spPr>
          <a:xfrm flipH="false" flipV="false" rot="899647">
            <a:off x="11113914" y="1693520"/>
            <a:ext cx="9950103" cy="11519657"/>
          </a:xfrm>
          <a:prstGeom prst="rect">
            <a:avLst/>
          </a:prstGeom>
        </p:spPr>
      </p:pic>
      <p:sp>
        <p:nvSpPr>
          <p:cNvPr name="TextBox 5" id="5"/>
          <p:cNvSpPr txBox="true"/>
          <p:nvPr/>
        </p:nvSpPr>
        <p:spPr>
          <a:xfrm rot="0">
            <a:off x="7875456" y="3726393"/>
            <a:ext cx="9383844" cy="467447"/>
          </a:xfrm>
          <a:prstGeom prst="rect">
            <a:avLst/>
          </a:prstGeom>
        </p:spPr>
        <p:txBody>
          <a:bodyPr anchor="t" rtlCol="false" tIns="0" lIns="0" bIns="0" rIns="0">
            <a:spAutoFit/>
          </a:bodyPr>
          <a:lstStyle/>
          <a:p>
            <a:pPr>
              <a:lnSpc>
                <a:spcPts val="3808"/>
              </a:lnSpc>
            </a:pPr>
            <a:r>
              <a:rPr lang="en-US" sz="2720">
                <a:solidFill>
                  <a:srgbClr val="171717"/>
                </a:solidFill>
                <a:latin typeface="Clear Sans Bold"/>
              </a:rPr>
              <a:t>Types of mobile operating system and its popularity</a:t>
            </a:r>
          </a:p>
        </p:txBody>
      </p:sp>
      <p:sp>
        <p:nvSpPr>
          <p:cNvPr name="TextBox 6" id="6"/>
          <p:cNvSpPr txBox="true"/>
          <p:nvPr/>
        </p:nvSpPr>
        <p:spPr>
          <a:xfrm rot="0">
            <a:off x="7875456" y="5556609"/>
            <a:ext cx="9383844" cy="467447"/>
          </a:xfrm>
          <a:prstGeom prst="rect">
            <a:avLst/>
          </a:prstGeom>
        </p:spPr>
        <p:txBody>
          <a:bodyPr anchor="t" rtlCol="false" tIns="0" lIns="0" bIns="0" rIns="0">
            <a:spAutoFit/>
          </a:bodyPr>
          <a:lstStyle/>
          <a:p>
            <a:pPr>
              <a:lnSpc>
                <a:spcPts val="3808"/>
              </a:lnSpc>
            </a:pPr>
            <a:r>
              <a:rPr lang="en-US" sz="2720">
                <a:solidFill>
                  <a:srgbClr val="171717"/>
                </a:solidFill>
                <a:latin typeface="Clear Sans Bold"/>
              </a:rPr>
              <a:t>Android OS as opposition to Apple</a:t>
            </a:r>
          </a:p>
        </p:txBody>
      </p:sp>
      <p:sp>
        <p:nvSpPr>
          <p:cNvPr name="TextBox 7" id="7"/>
          <p:cNvSpPr txBox="true"/>
          <p:nvPr/>
        </p:nvSpPr>
        <p:spPr>
          <a:xfrm rot="0">
            <a:off x="7875456" y="4672212"/>
            <a:ext cx="9383844" cy="425075"/>
          </a:xfrm>
          <a:prstGeom prst="rect">
            <a:avLst/>
          </a:prstGeom>
        </p:spPr>
        <p:txBody>
          <a:bodyPr anchor="t" rtlCol="false" tIns="0" lIns="0" bIns="0" rIns="0">
            <a:spAutoFit/>
          </a:bodyPr>
          <a:lstStyle/>
          <a:p>
            <a:pPr>
              <a:lnSpc>
                <a:spcPts val="3665"/>
              </a:lnSpc>
            </a:pPr>
            <a:r>
              <a:rPr lang="en-US" sz="2618">
                <a:solidFill>
                  <a:srgbClr val="171717"/>
                </a:solidFill>
                <a:latin typeface="Clear Sans Bold"/>
              </a:rPr>
              <a:t>IOS and how Apple invented most popular os in the world</a:t>
            </a:r>
          </a:p>
        </p:txBody>
      </p:sp>
      <p:sp>
        <p:nvSpPr>
          <p:cNvPr name="AutoShape 8" id="8"/>
          <p:cNvSpPr/>
          <p:nvPr/>
        </p:nvSpPr>
        <p:spPr>
          <a:xfrm rot="0">
            <a:off x="7875456" y="4431966"/>
            <a:ext cx="5119245" cy="0"/>
          </a:xfrm>
          <a:prstGeom prst="line">
            <a:avLst/>
          </a:prstGeom>
          <a:ln cap="rnd" w="38100">
            <a:solidFill>
              <a:srgbClr val="171717"/>
            </a:solidFill>
            <a:prstDash val="sysDot"/>
            <a:headEnd type="none" len="sm" w="sm"/>
            <a:tailEnd type="none" len="sm" w="sm"/>
          </a:ln>
        </p:spPr>
      </p:sp>
      <p:sp>
        <p:nvSpPr>
          <p:cNvPr name="AutoShape 9" id="9"/>
          <p:cNvSpPr/>
          <p:nvPr/>
        </p:nvSpPr>
        <p:spPr>
          <a:xfrm rot="0">
            <a:off x="7875456" y="5337534"/>
            <a:ext cx="5119245" cy="0"/>
          </a:xfrm>
          <a:prstGeom prst="line">
            <a:avLst/>
          </a:prstGeom>
          <a:ln cap="rnd" w="38100">
            <a:solidFill>
              <a:srgbClr val="171717"/>
            </a:solidFill>
            <a:prstDash val="sysDot"/>
            <a:headEnd type="none" len="sm" w="sm"/>
            <a:tailEnd type="none" len="sm" w="sm"/>
          </a:ln>
        </p:spPr>
      </p:sp>
      <p:sp>
        <p:nvSpPr>
          <p:cNvPr name="TextBox 10" id="10"/>
          <p:cNvSpPr txBox="true"/>
          <p:nvPr/>
        </p:nvSpPr>
        <p:spPr>
          <a:xfrm rot="0">
            <a:off x="1883330" y="5997766"/>
            <a:ext cx="4979916" cy="481330"/>
          </a:xfrm>
          <a:prstGeom prst="rect">
            <a:avLst/>
          </a:prstGeom>
        </p:spPr>
        <p:txBody>
          <a:bodyPr anchor="t" rtlCol="false" tIns="0" lIns="0" bIns="0" rIns="0">
            <a:spAutoFit/>
          </a:bodyPr>
          <a:lstStyle/>
          <a:p>
            <a:pPr>
              <a:lnSpc>
                <a:spcPts val="3919"/>
              </a:lnSpc>
            </a:pPr>
            <a:r>
              <a:rPr lang="en-US" sz="2800">
                <a:solidFill>
                  <a:srgbClr val="FFFFFF"/>
                </a:solidFill>
                <a:latin typeface="Clear Sans Bold Bold"/>
              </a:rPr>
              <a:t>we will learn about</a:t>
            </a:r>
          </a:p>
        </p:txBody>
      </p:sp>
      <p:sp>
        <p:nvSpPr>
          <p:cNvPr name="AutoShape 11" id="11"/>
          <p:cNvSpPr/>
          <p:nvPr/>
        </p:nvSpPr>
        <p:spPr>
          <a:xfrm rot="0">
            <a:off x="7875456" y="6267006"/>
            <a:ext cx="5119245" cy="0"/>
          </a:xfrm>
          <a:prstGeom prst="line">
            <a:avLst/>
          </a:prstGeom>
          <a:ln cap="rnd" w="38100">
            <a:solidFill>
              <a:srgbClr val="171717"/>
            </a:solidFill>
            <a:prstDash val="sysDot"/>
            <a:headEnd type="none" len="sm" w="sm"/>
            <a:tailEnd type="none" len="sm" w="sm"/>
          </a:ln>
        </p:spPr>
      </p:sp>
      <p:sp>
        <p:nvSpPr>
          <p:cNvPr name="TextBox 12" id="12"/>
          <p:cNvSpPr txBox="true"/>
          <p:nvPr/>
        </p:nvSpPr>
        <p:spPr>
          <a:xfrm rot="0">
            <a:off x="7875456" y="6514656"/>
            <a:ext cx="9383844" cy="425075"/>
          </a:xfrm>
          <a:prstGeom prst="rect">
            <a:avLst/>
          </a:prstGeom>
        </p:spPr>
        <p:txBody>
          <a:bodyPr anchor="t" rtlCol="false" tIns="0" lIns="0" bIns="0" rIns="0">
            <a:spAutoFit/>
          </a:bodyPr>
          <a:lstStyle/>
          <a:p>
            <a:pPr>
              <a:lnSpc>
                <a:spcPts val="3665"/>
              </a:lnSpc>
            </a:pPr>
            <a:r>
              <a:rPr lang="en-US" sz="2618">
                <a:solidFill>
                  <a:srgbClr val="171717"/>
                </a:solidFill>
                <a:latin typeface="Clear Sans Bold"/>
              </a:rPr>
              <a:t>IOS vs Android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82654" y="8256611"/>
            <a:ext cx="9982702" cy="78591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7963">
            <a:off x="11713955" y="-4822913"/>
            <a:ext cx="9982702" cy="7859109"/>
          </a:xfrm>
          <a:prstGeom prst="rect">
            <a:avLst/>
          </a:prstGeom>
        </p:spPr>
      </p:pic>
      <p:grpSp>
        <p:nvGrpSpPr>
          <p:cNvPr name="Group 4" id="4"/>
          <p:cNvGrpSpPr/>
          <p:nvPr/>
        </p:nvGrpSpPr>
        <p:grpSpPr>
          <a:xfrm rot="0">
            <a:off x="706169" y="2171844"/>
            <a:ext cx="10362904" cy="6308729"/>
            <a:chOff x="0" y="0"/>
            <a:chExt cx="13817206" cy="8411639"/>
          </a:xfrm>
        </p:grpSpPr>
        <p:sp>
          <p:nvSpPr>
            <p:cNvPr name="AutoShape 5" id="5"/>
            <p:cNvSpPr/>
            <p:nvPr/>
          </p:nvSpPr>
          <p:spPr>
            <a:xfrm rot="0">
              <a:off x="0" y="3217141"/>
              <a:ext cx="6372588" cy="0"/>
            </a:xfrm>
            <a:prstGeom prst="line">
              <a:avLst/>
            </a:prstGeom>
            <a:ln cap="rnd" w="38100">
              <a:solidFill>
                <a:srgbClr val="FFFFFF"/>
              </a:solidFill>
              <a:prstDash val="sysDot"/>
              <a:headEnd type="none" len="sm" w="sm"/>
              <a:tailEnd type="none" len="sm" w="sm"/>
            </a:ln>
          </p:spPr>
        </p:sp>
        <p:grpSp>
          <p:nvGrpSpPr>
            <p:cNvPr name="Group 6" id="6"/>
            <p:cNvGrpSpPr/>
            <p:nvPr/>
          </p:nvGrpSpPr>
          <p:grpSpPr>
            <a:xfrm rot="0">
              <a:off x="2165310" y="0"/>
              <a:ext cx="2041968" cy="204196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41081" y="387015"/>
              <a:ext cx="1090426" cy="1267937"/>
            </a:xfrm>
            <a:prstGeom prst="rect">
              <a:avLst/>
            </a:prstGeom>
          </p:spPr>
        </p:pic>
        <p:sp>
          <p:nvSpPr>
            <p:cNvPr name="TextBox 9" id="9"/>
            <p:cNvSpPr txBox="true"/>
            <p:nvPr/>
          </p:nvSpPr>
          <p:spPr>
            <a:xfrm rot="0">
              <a:off x="0" y="2289618"/>
              <a:ext cx="6372588" cy="622723"/>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Apple </a:t>
              </a:r>
            </a:p>
          </p:txBody>
        </p:sp>
        <p:sp>
          <p:nvSpPr>
            <p:cNvPr name="TextBox 10" id="10"/>
            <p:cNvSpPr txBox="true"/>
            <p:nvPr/>
          </p:nvSpPr>
          <p:spPr>
            <a:xfrm rot="0">
              <a:off x="0" y="3512416"/>
              <a:ext cx="6372588" cy="449792"/>
            </a:xfrm>
            <a:prstGeom prst="rect">
              <a:avLst/>
            </a:prstGeom>
          </p:spPr>
          <p:txBody>
            <a:bodyPr anchor="t" rtlCol="false" tIns="0" lIns="0" bIns="0" rIns="0">
              <a:spAutoFit/>
            </a:bodyPr>
            <a:lstStyle/>
            <a:p>
              <a:pPr algn="ctr">
                <a:lnSpc>
                  <a:spcPts val="2800"/>
                </a:lnSpc>
              </a:pPr>
              <a:r>
                <a:rPr lang="en-US" sz="2000">
                  <a:solidFill>
                    <a:srgbClr val="FFFFFF"/>
                  </a:solidFill>
                  <a:latin typeface="Clear Sans Bold"/>
                </a:rPr>
                <a:t>Produced by Apple and only for Apple</a:t>
              </a:r>
            </a:p>
          </p:txBody>
        </p:sp>
        <p:sp>
          <p:nvSpPr>
            <p:cNvPr name="AutoShape 11" id="11"/>
            <p:cNvSpPr/>
            <p:nvPr/>
          </p:nvSpPr>
          <p:spPr>
            <a:xfrm rot="0">
              <a:off x="0" y="7785952"/>
              <a:ext cx="6372588" cy="0"/>
            </a:xfrm>
            <a:prstGeom prst="line">
              <a:avLst/>
            </a:prstGeom>
            <a:ln cap="rnd" w="38100">
              <a:solidFill>
                <a:srgbClr val="FFFFFF"/>
              </a:solidFill>
              <a:prstDash val="sysDot"/>
              <a:headEnd type="none" len="sm" w="sm"/>
              <a:tailEnd type="none" len="sm" w="sm"/>
            </a:ln>
          </p:spPr>
        </p:sp>
        <p:grpSp>
          <p:nvGrpSpPr>
            <p:cNvPr name="Group 12" id="12"/>
            <p:cNvGrpSpPr/>
            <p:nvPr/>
          </p:nvGrpSpPr>
          <p:grpSpPr>
            <a:xfrm rot="0">
              <a:off x="2165310" y="4492611"/>
              <a:ext cx="2041968" cy="204196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604162" y="4931463"/>
              <a:ext cx="1164263" cy="1164263"/>
            </a:xfrm>
            <a:prstGeom prst="rect">
              <a:avLst/>
            </a:prstGeom>
          </p:spPr>
        </p:pic>
        <p:sp>
          <p:nvSpPr>
            <p:cNvPr name="TextBox 15" id="15"/>
            <p:cNvSpPr txBox="true"/>
            <p:nvPr/>
          </p:nvSpPr>
          <p:spPr>
            <a:xfrm rot="0">
              <a:off x="0" y="6808889"/>
              <a:ext cx="6372588" cy="621257"/>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Windows </a:t>
              </a:r>
            </a:p>
          </p:txBody>
        </p:sp>
        <p:sp>
          <p:nvSpPr>
            <p:cNvPr name="TextBox 16" id="16"/>
            <p:cNvSpPr txBox="true"/>
            <p:nvPr/>
          </p:nvSpPr>
          <p:spPr>
            <a:xfrm rot="0">
              <a:off x="0" y="8024077"/>
              <a:ext cx="6372588" cy="387562"/>
            </a:xfrm>
            <a:prstGeom prst="rect">
              <a:avLst/>
            </a:prstGeom>
          </p:spPr>
          <p:txBody>
            <a:bodyPr anchor="t" rtlCol="false" tIns="0" lIns="0" bIns="0" rIns="0">
              <a:spAutoFit/>
            </a:bodyPr>
            <a:lstStyle/>
            <a:p>
              <a:pPr algn="ctr">
                <a:lnSpc>
                  <a:spcPts val="2485"/>
                </a:lnSpc>
              </a:pPr>
              <a:r>
                <a:rPr lang="en-US" sz="1775">
                  <a:solidFill>
                    <a:srgbClr val="FFFFFF"/>
                  </a:solidFill>
                  <a:latin typeface="Clear Sans Bold"/>
                </a:rPr>
                <a:t>Try to make a pocket computer </a:t>
              </a:r>
            </a:p>
          </p:txBody>
        </p:sp>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991141" y="1496059"/>
              <a:ext cx="488175" cy="555892"/>
            </a:xfrm>
            <a:prstGeom prst="rect">
              <a:avLst/>
            </a:prstGeom>
          </p:spPr>
        </p:pic>
        <p:sp>
          <p:nvSpPr>
            <p:cNvPr name="AutoShape 18" id="18"/>
            <p:cNvSpPr/>
            <p:nvPr/>
          </p:nvSpPr>
          <p:spPr>
            <a:xfrm rot="0">
              <a:off x="7444618" y="4094956"/>
              <a:ext cx="6372588" cy="0"/>
            </a:xfrm>
            <a:prstGeom prst="line">
              <a:avLst/>
            </a:prstGeom>
            <a:ln cap="rnd" w="38100">
              <a:solidFill>
                <a:srgbClr val="FFFFFF"/>
              </a:solidFill>
              <a:prstDash val="sysDot"/>
              <a:headEnd type="none" len="sm" w="sm"/>
              <a:tailEnd type="none" len="sm" w="sm"/>
            </a:ln>
          </p:spPr>
        </p:sp>
        <p:grpSp>
          <p:nvGrpSpPr>
            <p:cNvPr name="Group 19" id="19"/>
            <p:cNvGrpSpPr/>
            <p:nvPr/>
          </p:nvGrpSpPr>
          <p:grpSpPr>
            <a:xfrm rot="0">
              <a:off x="9609928" y="820664"/>
              <a:ext cx="2041968" cy="2041968"/>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041544" y="1043857"/>
              <a:ext cx="1178737" cy="1595583"/>
            </a:xfrm>
            <a:prstGeom prst="rect">
              <a:avLst/>
            </a:prstGeom>
          </p:spPr>
        </p:pic>
        <p:sp>
          <p:nvSpPr>
            <p:cNvPr name="TextBox 22" id="22"/>
            <p:cNvSpPr txBox="true"/>
            <p:nvPr/>
          </p:nvSpPr>
          <p:spPr>
            <a:xfrm rot="0">
              <a:off x="7444618" y="3168693"/>
              <a:ext cx="6372588" cy="596063"/>
            </a:xfrm>
            <a:prstGeom prst="rect">
              <a:avLst/>
            </a:prstGeom>
          </p:spPr>
          <p:txBody>
            <a:bodyPr anchor="t" rtlCol="false" tIns="0" lIns="0" bIns="0" rIns="0">
              <a:spAutoFit/>
            </a:bodyPr>
            <a:lstStyle/>
            <a:p>
              <a:pPr algn="ctr">
                <a:lnSpc>
                  <a:spcPts val="3759"/>
                </a:lnSpc>
              </a:pPr>
              <a:r>
                <a:rPr lang="en-US" sz="2685">
                  <a:solidFill>
                    <a:srgbClr val="FFFFFF"/>
                  </a:solidFill>
                  <a:latin typeface="Clear Sans Bold"/>
                </a:rPr>
                <a:t>Android</a:t>
              </a:r>
            </a:p>
          </p:txBody>
        </p:sp>
        <p:sp>
          <p:nvSpPr>
            <p:cNvPr name="TextBox 23" id="23"/>
            <p:cNvSpPr txBox="true"/>
            <p:nvPr/>
          </p:nvSpPr>
          <p:spPr>
            <a:xfrm rot="0">
              <a:off x="7444618" y="4434681"/>
              <a:ext cx="6372588" cy="2751621"/>
            </a:xfrm>
            <a:prstGeom prst="rect">
              <a:avLst/>
            </a:prstGeom>
          </p:spPr>
          <p:txBody>
            <a:bodyPr anchor="t" rtlCol="false" tIns="0" lIns="0" bIns="0" rIns="0">
              <a:spAutoFit/>
            </a:bodyPr>
            <a:lstStyle/>
            <a:p>
              <a:pPr algn="ctr">
                <a:lnSpc>
                  <a:spcPts val="2399"/>
                </a:lnSpc>
              </a:pPr>
              <a:r>
                <a:rPr lang="en-US" sz="1713">
                  <a:solidFill>
                    <a:srgbClr val="FFFFFF"/>
                  </a:solidFill>
                  <a:latin typeface="Clear Sans Bold"/>
                </a:rPr>
                <a:t>Answer to Apple with the biggest set of customisation.</a:t>
              </a:r>
            </a:p>
            <a:p>
              <a:pPr algn="ctr">
                <a:lnSpc>
                  <a:spcPts val="2399"/>
                </a:lnSpc>
              </a:pPr>
              <a:r>
                <a:rPr lang="en-US" sz="1713">
                  <a:solidFill>
                    <a:srgbClr val="FFFFFF"/>
                  </a:solidFill>
                  <a:latin typeface="Clear Sans Bold"/>
                </a:rPr>
                <a:t>Produced for a lot of very different models and different companies. Everyone can build up his own operating system based on android.</a:t>
              </a:r>
            </a:p>
            <a:p>
              <a:pPr algn="ctr">
                <a:lnSpc>
                  <a:spcPts val="2399"/>
                </a:lnSpc>
              </a:pPr>
              <a:r>
                <a:rPr lang="en-US" sz="1713">
                  <a:solidFill>
                    <a:srgbClr val="FFFFFF"/>
                  </a:solidFill>
                  <a:latin typeface="Clear Sans Bold"/>
                </a:rPr>
                <a:t>Can be used on phones, tablets, smart watches, smart glasses, etc.</a:t>
              </a:r>
            </a:p>
          </p:txBody>
        </p:sp>
      </p:grpSp>
      <p:sp>
        <p:nvSpPr>
          <p:cNvPr name="TextBox 24" id="24"/>
          <p:cNvSpPr txBox="true"/>
          <p:nvPr/>
        </p:nvSpPr>
        <p:spPr>
          <a:xfrm rot="0">
            <a:off x="393254" y="533400"/>
            <a:ext cx="8567680" cy="990600"/>
          </a:xfrm>
          <a:prstGeom prst="rect">
            <a:avLst/>
          </a:prstGeom>
        </p:spPr>
        <p:txBody>
          <a:bodyPr anchor="t" rtlCol="false" tIns="0" lIns="0" bIns="0" rIns="0">
            <a:spAutoFit/>
          </a:bodyPr>
          <a:lstStyle/>
          <a:p>
            <a:pPr algn="ctr">
              <a:lnSpc>
                <a:spcPts val="7800"/>
              </a:lnSpc>
            </a:pPr>
            <a:r>
              <a:rPr lang="en-US" sz="6500">
                <a:solidFill>
                  <a:srgbClr val="FCAF03"/>
                </a:solidFill>
                <a:latin typeface="Clear Sans Bold"/>
              </a:rPr>
              <a:t>Types of mobile OS</a:t>
            </a:r>
          </a:p>
        </p:txBody>
      </p:sp>
      <p:grpSp>
        <p:nvGrpSpPr>
          <p:cNvPr name="Group 25" id="25"/>
          <p:cNvGrpSpPr/>
          <p:nvPr/>
        </p:nvGrpSpPr>
        <p:grpSpPr>
          <a:xfrm rot="0">
            <a:off x="11735849" y="2627971"/>
            <a:ext cx="6406997" cy="5515050"/>
            <a:chOff x="0" y="0"/>
            <a:chExt cx="8542663" cy="7353400"/>
          </a:xfrm>
        </p:grpSpPr>
        <p:sp>
          <p:nvSpPr>
            <p:cNvPr name="TextBox 26" id="26"/>
            <p:cNvSpPr txBox="true"/>
            <p:nvPr/>
          </p:nvSpPr>
          <p:spPr>
            <a:xfrm rot="0">
              <a:off x="7595538" y="4926078"/>
              <a:ext cx="947125"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Android</a:t>
              </a:r>
            </a:p>
            <a:p>
              <a:pPr algn="ctr">
                <a:lnSpc>
                  <a:spcPts val="2119"/>
                </a:lnSpc>
              </a:pPr>
              <a:r>
                <a:rPr lang="en-US" sz="1513">
                  <a:solidFill>
                    <a:srgbClr val="000000"/>
                  </a:solidFill>
                  <a:latin typeface="Clear Sans Bold"/>
                </a:rPr>
                <a:t>60%</a:t>
              </a:r>
            </a:p>
          </p:txBody>
        </p:sp>
        <p:sp>
          <p:nvSpPr>
            <p:cNvPr name="TextBox 27" id="27"/>
            <p:cNvSpPr txBox="true"/>
            <p:nvPr/>
          </p:nvSpPr>
          <p:spPr>
            <a:xfrm rot="0">
              <a:off x="0" y="2597451"/>
              <a:ext cx="795931"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IOS</a:t>
              </a:r>
            </a:p>
            <a:p>
              <a:pPr algn="ctr">
                <a:lnSpc>
                  <a:spcPts val="2119"/>
                </a:lnSpc>
              </a:pPr>
              <a:r>
                <a:rPr lang="en-US" sz="1513">
                  <a:solidFill>
                    <a:srgbClr val="000000"/>
                  </a:solidFill>
                  <a:latin typeface="Clear Sans Bold"/>
                </a:rPr>
                <a:t>39.8%</a:t>
              </a:r>
            </a:p>
          </p:txBody>
        </p:sp>
        <p:sp>
          <p:nvSpPr>
            <p:cNvPr name="TextBox 28" id="28"/>
            <p:cNvSpPr txBox="true"/>
            <p:nvPr/>
          </p:nvSpPr>
          <p:spPr>
            <a:xfrm rot="0">
              <a:off x="3444653" y="-28575"/>
              <a:ext cx="1076017"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Windows</a:t>
              </a:r>
            </a:p>
            <a:p>
              <a:pPr algn="ctr">
                <a:lnSpc>
                  <a:spcPts val="2119"/>
                </a:lnSpc>
              </a:pPr>
              <a:r>
                <a:rPr lang="en-US" sz="1513">
                  <a:solidFill>
                    <a:srgbClr val="000000"/>
                  </a:solidFill>
                  <a:latin typeface="Clear Sans Bold"/>
                </a:rPr>
                <a:t>0.1%</a:t>
              </a:r>
            </a:p>
          </p:txBody>
        </p:sp>
        <p:grpSp>
          <p:nvGrpSpPr>
            <p:cNvPr name="Group 29" id="29"/>
            <p:cNvGrpSpPr>
              <a:grpSpLocks noChangeAspect="true"/>
            </p:cNvGrpSpPr>
            <p:nvPr/>
          </p:nvGrpSpPr>
          <p:grpSpPr>
            <a:xfrm rot="0">
              <a:off x="755151" y="865074"/>
              <a:ext cx="6488327" cy="6488327"/>
              <a:chOff x="0" y="0"/>
              <a:chExt cx="2540000" cy="2540000"/>
            </a:xfrm>
          </p:grpSpPr>
          <p:sp>
            <p:nvSpPr>
              <p:cNvPr name="Freeform 30" id="30"/>
              <p:cNvSpPr/>
              <p:nvPr/>
            </p:nvSpPr>
            <p:spPr>
              <a:xfrm>
                <a:off x="471230" y="0"/>
                <a:ext cx="2176535" cy="2634999"/>
              </a:xfrm>
              <a:custGeom>
                <a:avLst/>
                <a:gdLst/>
                <a:ahLst/>
                <a:cxnLst/>
                <a:rect r="r" b="b" t="t" l="l"/>
                <a:pathLst>
                  <a:path h="2634999" w="2176535">
                    <a:moveTo>
                      <a:pt x="798770" y="0"/>
                    </a:moveTo>
                    <a:lnTo>
                      <a:pt x="798770" y="0"/>
                    </a:lnTo>
                    <a:cubicBezTo>
                      <a:pt x="1357074" y="0"/>
                      <a:pt x="1849902" y="364614"/>
                      <a:pt x="2013219" y="898496"/>
                    </a:cubicBezTo>
                    <a:cubicBezTo>
                      <a:pt x="2176535" y="1432379"/>
                      <a:pt x="1972033" y="2010308"/>
                      <a:pt x="1509277" y="2322654"/>
                    </a:cubicBezTo>
                    <a:cubicBezTo>
                      <a:pt x="1046521" y="2634999"/>
                      <a:pt x="434050" y="2608500"/>
                      <a:pt x="0" y="2257353"/>
                    </a:cubicBezTo>
                    <a:lnTo>
                      <a:pt x="798770" y="1270000"/>
                    </a:lnTo>
                    <a:close/>
                  </a:path>
                </a:pathLst>
              </a:custGeom>
              <a:solidFill>
                <a:srgbClr val="FCAF03"/>
              </a:solidFill>
            </p:spPr>
          </p:sp>
          <p:sp>
            <p:nvSpPr>
              <p:cNvPr name="Freeform 31" id="31"/>
              <p:cNvSpPr/>
              <p:nvPr/>
            </p:nvSpPr>
            <p:spPr>
              <a:xfrm>
                <a:off x="-107834" y="0"/>
                <a:ext cx="1377834" cy="2296041"/>
              </a:xfrm>
              <a:custGeom>
                <a:avLst/>
                <a:gdLst/>
                <a:ahLst/>
                <a:cxnLst/>
                <a:rect r="r" b="b" t="t" l="l"/>
                <a:pathLst>
                  <a:path h="2296041" w="1377834">
                    <a:moveTo>
                      <a:pt x="629409" y="2296041"/>
                    </a:moveTo>
                    <a:cubicBezTo>
                      <a:pt x="185277" y="1972078"/>
                      <a:pt x="0" y="1399144"/>
                      <a:pt x="170343" y="876469"/>
                    </a:cubicBezTo>
                    <a:cubicBezTo>
                      <a:pt x="340687" y="353795"/>
                      <a:pt x="827975" y="55"/>
                      <a:pt x="1377707" y="0"/>
                    </a:cubicBezTo>
                    <a:lnTo>
                      <a:pt x="1377834" y="1270000"/>
                    </a:lnTo>
                    <a:close/>
                  </a:path>
                </a:pathLst>
              </a:custGeom>
              <a:solidFill>
                <a:srgbClr val="B09800"/>
              </a:solidFill>
            </p:spPr>
          </p:sp>
          <p:sp>
            <p:nvSpPr>
              <p:cNvPr name="Freeform 32" id="32"/>
              <p:cNvSpPr/>
              <p:nvPr/>
            </p:nvSpPr>
            <p:spPr>
              <a:xfrm>
                <a:off x="1258817" y="0"/>
                <a:ext cx="11183" cy="1270000"/>
              </a:xfrm>
              <a:custGeom>
                <a:avLst/>
                <a:gdLst/>
                <a:ahLst/>
                <a:cxnLst/>
                <a:rect r="r" b="b" t="t" l="l"/>
                <a:pathLst>
                  <a:path h="1270000" w="11183">
                    <a:moveTo>
                      <a:pt x="0" y="49"/>
                    </a:moveTo>
                    <a:cubicBezTo>
                      <a:pt x="3685" y="17"/>
                      <a:pt x="7371" y="0"/>
                      <a:pt x="11056" y="0"/>
                    </a:cubicBezTo>
                    <a:lnTo>
                      <a:pt x="11183" y="1270000"/>
                    </a:lnTo>
                    <a:close/>
                  </a:path>
                </a:pathLst>
              </a:custGeom>
              <a:solidFill>
                <a:srgbClr val="6E7C00"/>
              </a:solidFill>
            </p:spPr>
          </p:sp>
          <p:sp>
            <p:nvSpPr>
              <p:cNvPr name="Freeform 33" id="33"/>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355D00"/>
              </a:solidFill>
            </p:spPr>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82654" y="8256611"/>
            <a:ext cx="9982702" cy="78591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7963">
            <a:off x="11713955" y="-4822913"/>
            <a:ext cx="9982702" cy="785910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45461" y="2427599"/>
            <a:ext cx="366131" cy="416919"/>
          </a:xfrm>
          <a:prstGeom prst="rect">
            <a:avLst/>
          </a:prstGeom>
        </p:spPr>
      </p:pic>
      <p:grpSp>
        <p:nvGrpSpPr>
          <p:cNvPr name="Group 5" id="5"/>
          <p:cNvGrpSpPr/>
          <p:nvPr/>
        </p:nvGrpSpPr>
        <p:grpSpPr>
          <a:xfrm rot="0">
            <a:off x="702504" y="1921054"/>
            <a:ext cx="10364737" cy="6561767"/>
            <a:chOff x="0" y="0"/>
            <a:chExt cx="13819649" cy="8749023"/>
          </a:xfrm>
        </p:grpSpPr>
        <p:sp>
          <p:nvSpPr>
            <p:cNvPr name="AutoShape 6" id="6"/>
            <p:cNvSpPr/>
            <p:nvPr/>
          </p:nvSpPr>
          <p:spPr>
            <a:xfrm rot="0">
              <a:off x="7447062" y="3887983"/>
              <a:ext cx="6372588" cy="0"/>
            </a:xfrm>
            <a:prstGeom prst="line">
              <a:avLst/>
            </a:prstGeom>
            <a:ln cap="rnd" w="38100">
              <a:solidFill>
                <a:srgbClr val="FFFFFF"/>
              </a:solidFill>
              <a:prstDash val="sysDot"/>
              <a:headEnd type="none" len="sm" w="sm"/>
              <a:tailEnd type="none" len="sm" w="sm"/>
            </a:ln>
          </p:spPr>
        </p:sp>
        <p:grpSp>
          <p:nvGrpSpPr>
            <p:cNvPr name="Group 7" id="7"/>
            <p:cNvGrpSpPr/>
            <p:nvPr/>
          </p:nvGrpSpPr>
          <p:grpSpPr>
            <a:xfrm rot="0">
              <a:off x="9612372" y="670841"/>
              <a:ext cx="2041968" cy="204196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088143" y="1057857"/>
              <a:ext cx="1090426" cy="1267937"/>
            </a:xfrm>
            <a:prstGeom prst="rect">
              <a:avLst/>
            </a:prstGeom>
          </p:spPr>
        </p:pic>
        <p:sp>
          <p:nvSpPr>
            <p:cNvPr name="TextBox 10" id="10"/>
            <p:cNvSpPr txBox="true"/>
            <p:nvPr/>
          </p:nvSpPr>
          <p:spPr>
            <a:xfrm rot="0">
              <a:off x="7447062" y="2960459"/>
              <a:ext cx="6372588" cy="622723"/>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Apple </a:t>
              </a:r>
            </a:p>
          </p:txBody>
        </p:sp>
        <p:sp>
          <p:nvSpPr>
            <p:cNvPr name="TextBox 11" id="11"/>
            <p:cNvSpPr txBox="true"/>
            <p:nvPr/>
          </p:nvSpPr>
          <p:spPr>
            <a:xfrm rot="0">
              <a:off x="7447062" y="4183258"/>
              <a:ext cx="6372588" cy="3739092"/>
            </a:xfrm>
            <a:prstGeom prst="rect">
              <a:avLst/>
            </a:prstGeom>
          </p:spPr>
          <p:txBody>
            <a:bodyPr anchor="t" rtlCol="false" tIns="0" lIns="0" bIns="0" rIns="0">
              <a:spAutoFit/>
            </a:bodyPr>
            <a:lstStyle/>
            <a:p>
              <a:pPr algn="ctr">
                <a:lnSpc>
                  <a:spcPts val="2800"/>
                </a:lnSpc>
              </a:pPr>
              <a:r>
                <a:rPr lang="en-US" sz="2000">
                  <a:solidFill>
                    <a:srgbClr val="FFFFFF"/>
                  </a:solidFill>
                  <a:latin typeface="Clear Sans Bold"/>
                </a:rPr>
                <a:t>IOS is a mobile operating system for Apple-manufactured devices. iOS runs on the iPhone, iPad, iPod Touch and Apple TV. iOS is best known for serving as the underlying software that allows iPhone users to interact with their phones using gestures such as swiping, tapping and pinching.</a:t>
              </a:r>
            </a:p>
          </p:txBody>
        </p:sp>
        <p:sp>
          <p:nvSpPr>
            <p:cNvPr name="AutoShape 12" id="12"/>
            <p:cNvSpPr/>
            <p:nvPr/>
          </p:nvSpPr>
          <p:spPr>
            <a:xfrm rot="0">
              <a:off x="244087" y="8123337"/>
              <a:ext cx="6372588" cy="0"/>
            </a:xfrm>
            <a:prstGeom prst="line">
              <a:avLst/>
            </a:prstGeom>
            <a:ln cap="rnd" w="38100">
              <a:solidFill>
                <a:srgbClr val="FFFFFF"/>
              </a:solidFill>
              <a:prstDash val="sysDot"/>
              <a:headEnd type="none" len="sm" w="sm"/>
              <a:tailEnd type="none" len="sm" w="sm"/>
            </a:ln>
          </p:spPr>
        </p:sp>
        <p:grpSp>
          <p:nvGrpSpPr>
            <p:cNvPr name="Group 13" id="13"/>
            <p:cNvGrpSpPr/>
            <p:nvPr/>
          </p:nvGrpSpPr>
          <p:grpSpPr>
            <a:xfrm rot="0">
              <a:off x="2409397" y="4829995"/>
              <a:ext cx="2041968" cy="2041968"/>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48250" y="5268848"/>
              <a:ext cx="1164263" cy="1164263"/>
            </a:xfrm>
            <a:prstGeom prst="rect">
              <a:avLst/>
            </a:prstGeom>
          </p:spPr>
        </p:pic>
        <p:sp>
          <p:nvSpPr>
            <p:cNvPr name="TextBox 16" id="16"/>
            <p:cNvSpPr txBox="true"/>
            <p:nvPr/>
          </p:nvSpPr>
          <p:spPr>
            <a:xfrm rot="0">
              <a:off x="244087" y="7146274"/>
              <a:ext cx="6372588" cy="621257"/>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Windows </a:t>
              </a:r>
            </a:p>
          </p:txBody>
        </p:sp>
        <p:sp>
          <p:nvSpPr>
            <p:cNvPr name="TextBox 17" id="17"/>
            <p:cNvSpPr txBox="true"/>
            <p:nvPr/>
          </p:nvSpPr>
          <p:spPr>
            <a:xfrm rot="0">
              <a:off x="244087" y="8361462"/>
              <a:ext cx="6372588" cy="387562"/>
            </a:xfrm>
            <a:prstGeom prst="rect">
              <a:avLst/>
            </a:prstGeom>
          </p:spPr>
          <p:txBody>
            <a:bodyPr anchor="t" rtlCol="false" tIns="0" lIns="0" bIns="0" rIns="0">
              <a:spAutoFit/>
            </a:bodyPr>
            <a:lstStyle/>
            <a:p>
              <a:pPr algn="ctr">
                <a:lnSpc>
                  <a:spcPts val="2485"/>
                </a:lnSpc>
              </a:pPr>
              <a:r>
                <a:rPr lang="en-US" sz="1775">
                  <a:solidFill>
                    <a:srgbClr val="FFFFFF"/>
                  </a:solidFill>
                  <a:latin typeface="Clear Sans Bold"/>
                </a:rPr>
                <a:t>Try to make a pocket computer.</a:t>
              </a:r>
            </a:p>
          </p:txBody>
        </p:sp>
        <p:sp>
          <p:nvSpPr>
            <p:cNvPr name="AutoShape 18" id="18"/>
            <p:cNvSpPr/>
            <p:nvPr/>
          </p:nvSpPr>
          <p:spPr>
            <a:xfrm rot="0">
              <a:off x="244087" y="3274291"/>
              <a:ext cx="6372588" cy="0"/>
            </a:xfrm>
            <a:prstGeom prst="line">
              <a:avLst/>
            </a:prstGeom>
            <a:ln cap="rnd" w="38100">
              <a:solidFill>
                <a:srgbClr val="FFFFFF"/>
              </a:solidFill>
              <a:prstDash val="sysDot"/>
              <a:headEnd type="none" len="sm" w="sm"/>
              <a:tailEnd type="none" len="sm" w="sm"/>
            </a:ln>
          </p:spPr>
        </p:sp>
        <p:grpSp>
          <p:nvGrpSpPr>
            <p:cNvPr name="Group 19" id="19"/>
            <p:cNvGrpSpPr/>
            <p:nvPr/>
          </p:nvGrpSpPr>
          <p:grpSpPr>
            <a:xfrm rot="0">
              <a:off x="2409397" y="0"/>
              <a:ext cx="2041968" cy="2041968"/>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841013" y="223192"/>
              <a:ext cx="1178737" cy="1595583"/>
            </a:xfrm>
            <a:prstGeom prst="rect">
              <a:avLst/>
            </a:prstGeom>
          </p:spPr>
        </p:pic>
        <p:sp>
          <p:nvSpPr>
            <p:cNvPr name="TextBox 22" id="22"/>
            <p:cNvSpPr txBox="true"/>
            <p:nvPr/>
          </p:nvSpPr>
          <p:spPr>
            <a:xfrm rot="0">
              <a:off x="0" y="2316279"/>
              <a:ext cx="6372588" cy="596063"/>
            </a:xfrm>
            <a:prstGeom prst="rect">
              <a:avLst/>
            </a:prstGeom>
          </p:spPr>
          <p:txBody>
            <a:bodyPr anchor="t" rtlCol="false" tIns="0" lIns="0" bIns="0" rIns="0">
              <a:spAutoFit/>
            </a:bodyPr>
            <a:lstStyle/>
            <a:p>
              <a:pPr algn="ctr">
                <a:lnSpc>
                  <a:spcPts val="3759"/>
                </a:lnSpc>
              </a:pPr>
              <a:r>
                <a:rPr lang="en-US" sz="2685">
                  <a:solidFill>
                    <a:srgbClr val="FFFFFF"/>
                  </a:solidFill>
                  <a:latin typeface="Clear Sans Bold"/>
                </a:rPr>
                <a:t>Android</a:t>
              </a:r>
            </a:p>
          </p:txBody>
        </p:sp>
        <p:sp>
          <p:nvSpPr>
            <p:cNvPr name="TextBox 23" id="23"/>
            <p:cNvSpPr txBox="true"/>
            <p:nvPr/>
          </p:nvSpPr>
          <p:spPr>
            <a:xfrm rot="0">
              <a:off x="0" y="3531466"/>
              <a:ext cx="6372588" cy="765129"/>
            </a:xfrm>
            <a:prstGeom prst="rect">
              <a:avLst/>
            </a:prstGeom>
          </p:spPr>
          <p:txBody>
            <a:bodyPr anchor="t" rtlCol="false" tIns="0" lIns="0" bIns="0" rIns="0">
              <a:spAutoFit/>
            </a:bodyPr>
            <a:lstStyle/>
            <a:p>
              <a:pPr algn="ctr">
                <a:lnSpc>
                  <a:spcPts val="2399"/>
                </a:lnSpc>
              </a:pPr>
              <a:r>
                <a:rPr lang="en-US" sz="1713">
                  <a:solidFill>
                    <a:srgbClr val="FFFFFF"/>
                  </a:solidFill>
                  <a:latin typeface="Clear Sans Bold"/>
                </a:rPr>
                <a:t>Answer to Apple with the biggest set of customisation.</a:t>
              </a:r>
            </a:p>
          </p:txBody>
        </p:sp>
      </p:grpSp>
      <p:sp>
        <p:nvSpPr>
          <p:cNvPr name="TextBox 24" id="24"/>
          <p:cNvSpPr txBox="true"/>
          <p:nvPr/>
        </p:nvSpPr>
        <p:spPr>
          <a:xfrm rot="0">
            <a:off x="393254" y="533400"/>
            <a:ext cx="8567680" cy="990600"/>
          </a:xfrm>
          <a:prstGeom prst="rect">
            <a:avLst/>
          </a:prstGeom>
        </p:spPr>
        <p:txBody>
          <a:bodyPr anchor="t" rtlCol="false" tIns="0" lIns="0" bIns="0" rIns="0">
            <a:spAutoFit/>
          </a:bodyPr>
          <a:lstStyle/>
          <a:p>
            <a:pPr algn="ctr">
              <a:lnSpc>
                <a:spcPts val="7800"/>
              </a:lnSpc>
            </a:pPr>
            <a:r>
              <a:rPr lang="en-US" sz="6500">
                <a:solidFill>
                  <a:srgbClr val="FCAF03"/>
                </a:solidFill>
                <a:latin typeface="Clear Sans Bold"/>
              </a:rPr>
              <a:t>Types of mobile OS</a:t>
            </a:r>
          </a:p>
        </p:txBody>
      </p:sp>
      <p:grpSp>
        <p:nvGrpSpPr>
          <p:cNvPr name="Group 25" id="25"/>
          <p:cNvGrpSpPr/>
          <p:nvPr/>
        </p:nvGrpSpPr>
        <p:grpSpPr>
          <a:xfrm rot="0">
            <a:off x="11735849" y="2627971"/>
            <a:ext cx="6453181" cy="5515050"/>
            <a:chOff x="0" y="0"/>
            <a:chExt cx="8604242" cy="7353400"/>
          </a:xfrm>
        </p:grpSpPr>
        <p:sp>
          <p:nvSpPr>
            <p:cNvPr name="TextBox 26" id="26"/>
            <p:cNvSpPr txBox="true"/>
            <p:nvPr/>
          </p:nvSpPr>
          <p:spPr>
            <a:xfrm rot="0">
              <a:off x="7595538" y="4926078"/>
              <a:ext cx="1008704"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Android </a:t>
              </a:r>
            </a:p>
            <a:p>
              <a:pPr algn="ctr">
                <a:lnSpc>
                  <a:spcPts val="2119"/>
                </a:lnSpc>
              </a:pPr>
              <a:r>
                <a:rPr lang="en-US" sz="1513">
                  <a:solidFill>
                    <a:srgbClr val="000000"/>
                  </a:solidFill>
                  <a:latin typeface="Clear Sans Bold"/>
                </a:rPr>
                <a:t>60%</a:t>
              </a:r>
            </a:p>
          </p:txBody>
        </p:sp>
        <p:sp>
          <p:nvSpPr>
            <p:cNvPr name="TextBox 27" id="27"/>
            <p:cNvSpPr txBox="true"/>
            <p:nvPr/>
          </p:nvSpPr>
          <p:spPr>
            <a:xfrm rot="0">
              <a:off x="0" y="2597451"/>
              <a:ext cx="795931"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IOS</a:t>
              </a:r>
            </a:p>
            <a:p>
              <a:pPr algn="ctr">
                <a:lnSpc>
                  <a:spcPts val="2119"/>
                </a:lnSpc>
              </a:pPr>
              <a:r>
                <a:rPr lang="en-US" sz="1513">
                  <a:solidFill>
                    <a:srgbClr val="000000"/>
                  </a:solidFill>
                  <a:latin typeface="Clear Sans Bold"/>
                </a:rPr>
                <a:t>39.8%</a:t>
              </a:r>
            </a:p>
          </p:txBody>
        </p:sp>
        <p:sp>
          <p:nvSpPr>
            <p:cNvPr name="TextBox 28" id="28"/>
            <p:cNvSpPr txBox="true"/>
            <p:nvPr/>
          </p:nvSpPr>
          <p:spPr>
            <a:xfrm rot="0">
              <a:off x="3444653" y="-28575"/>
              <a:ext cx="1076017"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Windows</a:t>
              </a:r>
            </a:p>
            <a:p>
              <a:pPr algn="ctr">
                <a:lnSpc>
                  <a:spcPts val="2119"/>
                </a:lnSpc>
              </a:pPr>
              <a:r>
                <a:rPr lang="en-US" sz="1513">
                  <a:solidFill>
                    <a:srgbClr val="000000"/>
                  </a:solidFill>
                  <a:latin typeface="Clear Sans Bold"/>
                </a:rPr>
                <a:t>0.1%</a:t>
              </a:r>
            </a:p>
          </p:txBody>
        </p:sp>
        <p:grpSp>
          <p:nvGrpSpPr>
            <p:cNvPr name="Group 29" id="29"/>
            <p:cNvGrpSpPr>
              <a:grpSpLocks noChangeAspect="true"/>
            </p:cNvGrpSpPr>
            <p:nvPr/>
          </p:nvGrpSpPr>
          <p:grpSpPr>
            <a:xfrm rot="0">
              <a:off x="755151" y="865074"/>
              <a:ext cx="6488327" cy="6488327"/>
              <a:chOff x="0" y="0"/>
              <a:chExt cx="2540000" cy="2540000"/>
            </a:xfrm>
          </p:grpSpPr>
          <p:sp>
            <p:nvSpPr>
              <p:cNvPr name="Freeform 30" id="30"/>
              <p:cNvSpPr/>
              <p:nvPr/>
            </p:nvSpPr>
            <p:spPr>
              <a:xfrm>
                <a:off x="471230" y="0"/>
                <a:ext cx="2176535" cy="2634999"/>
              </a:xfrm>
              <a:custGeom>
                <a:avLst/>
                <a:gdLst/>
                <a:ahLst/>
                <a:cxnLst/>
                <a:rect r="r" b="b" t="t" l="l"/>
                <a:pathLst>
                  <a:path h="2634999" w="2176535">
                    <a:moveTo>
                      <a:pt x="798770" y="0"/>
                    </a:moveTo>
                    <a:lnTo>
                      <a:pt x="798770" y="0"/>
                    </a:lnTo>
                    <a:cubicBezTo>
                      <a:pt x="1357074" y="0"/>
                      <a:pt x="1849902" y="364614"/>
                      <a:pt x="2013219" y="898496"/>
                    </a:cubicBezTo>
                    <a:cubicBezTo>
                      <a:pt x="2176535" y="1432379"/>
                      <a:pt x="1972033" y="2010308"/>
                      <a:pt x="1509277" y="2322654"/>
                    </a:cubicBezTo>
                    <a:cubicBezTo>
                      <a:pt x="1046521" y="2634999"/>
                      <a:pt x="434050" y="2608500"/>
                      <a:pt x="0" y="2257353"/>
                    </a:cubicBezTo>
                    <a:lnTo>
                      <a:pt x="798770" y="1270000"/>
                    </a:lnTo>
                    <a:close/>
                  </a:path>
                </a:pathLst>
              </a:custGeom>
              <a:solidFill>
                <a:srgbClr val="FCAF03"/>
              </a:solidFill>
            </p:spPr>
          </p:sp>
          <p:sp>
            <p:nvSpPr>
              <p:cNvPr name="Freeform 31" id="31"/>
              <p:cNvSpPr/>
              <p:nvPr/>
            </p:nvSpPr>
            <p:spPr>
              <a:xfrm>
                <a:off x="-107834" y="0"/>
                <a:ext cx="1377834" cy="2296041"/>
              </a:xfrm>
              <a:custGeom>
                <a:avLst/>
                <a:gdLst/>
                <a:ahLst/>
                <a:cxnLst/>
                <a:rect r="r" b="b" t="t" l="l"/>
                <a:pathLst>
                  <a:path h="2296041" w="1377834">
                    <a:moveTo>
                      <a:pt x="629409" y="2296041"/>
                    </a:moveTo>
                    <a:cubicBezTo>
                      <a:pt x="185277" y="1972078"/>
                      <a:pt x="0" y="1399144"/>
                      <a:pt x="170343" y="876469"/>
                    </a:cubicBezTo>
                    <a:cubicBezTo>
                      <a:pt x="340687" y="353795"/>
                      <a:pt x="827975" y="55"/>
                      <a:pt x="1377707" y="0"/>
                    </a:cubicBezTo>
                    <a:lnTo>
                      <a:pt x="1377834" y="1270000"/>
                    </a:lnTo>
                    <a:close/>
                  </a:path>
                </a:pathLst>
              </a:custGeom>
              <a:solidFill>
                <a:srgbClr val="B09800"/>
              </a:solidFill>
            </p:spPr>
          </p:sp>
          <p:sp>
            <p:nvSpPr>
              <p:cNvPr name="Freeform 32" id="32"/>
              <p:cNvSpPr/>
              <p:nvPr/>
            </p:nvSpPr>
            <p:spPr>
              <a:xfrm>
                <a:off x="1258817" y="0"/>
                <a:ext cx="11183" cy="1270000"/>
              </a:xfrm>
              <a:custGeom>
                <a:avLst/>
                <a:gdLst/>
                <a:ahLst/>
                <a:cxnLst/>
                <a:rect r="r" b="b" t="t" l="l"/>
                <a:pathLst>
                  <a:path h="1270000" w="11183">
                    <a:moveTo>
                      <a:pt x="0" y="49"/>
                    </a:moveTo>
                    <a:cubicBezTo>
                      <a:pt x="3685" y="17"/>
                      <a:pt x="7371" y="0"/>
                      <a:pt x="11056" y="0"/>
                    </a:cubicBezTo>
                    <a:lnTo>
                      <a:pt x="11183" y="1270000"/>
                    </a:lnTo>
                    <a:close/>
                  </a:path>
                </a:pathLst>
              </a:custGeom>
              <a:solidFill>
                <a:srgbClr val="6E7C00"/>
              </a:solidFill>
            </p:spPr>
          </p:sp>
          <p:sp>
            <p:nvSpPr>
              <p:cNvPr name="Freeform 33" id="33"/>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355D00"/>
              </a:solidFill>
            </p:spPr>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82654" y="8256611"/>
            <a:ext cx="9982702" cy="78591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37963">
            <a:off x="11713955" y="-4822913"/>
            <a:ext cx="9982702" cy="7859109"/>
          </a:xfrm>
          <a:prstGeom prst="rect">
            <a:avLst/>
          </a:prstGeom>
        </p:spPr>
      </p:pic>
      <p:grpSp>
        <p:nvGrpSpPr>
          <p:cNvPr name="Group 4" id="4"/>
          <p:cNvGrpSpPr/>
          <p:nvPr/>
        </p:nvGrpSpPr>
        <p:grpSpPr>
          <a:xfrm rot="0">
            <a:off x="702504" y="1921054"/>
            <a:ext cx="10364737" cy="6940323"/>
            <a:chOff x="0" y="0"/>
            <a:chExt cx="13819649" cy="9253764"/>
          </a:xfrm>
        </p:grpSpPr>
        <p:sp>
          <p:nvSpPr>
            <p:cNvPr name="AutoShape 5" id="5"/>
            <p:cNvSpPr/>
            <p:nvPr/>
          </p:nvSpPr>
          <p:spPr>
            <a:xfrm rot="0">
              <a:off x="0" y="7836398"/>
              <a:ext cx="6372588" cy="0"/>
            </a:xfrm>
            <a:prstGeom prst="line">
              <a:avLst/>
            </a:prstGeom>
            <a:ln cap="rnd" w="38100">
              <a:solidFill>
                <a:srgbClr val="FFFFFF"/>
              </a:solidFill>
              <a:prstDash val="sysDot"/>
              <a:headEnd type="none" len="sm" w="sm"/>
              <a:tailEnd type="none" len="sm" w="sm"/>
            </a:ln>
          </p:spPr>
        </p:sp>
        <p:grpSp>
          <p:nvGrpSpPr>
            <p:cNvPr name="Group 6" id="6"/>
            <p:cNvGrpSpPr/>
            <p:nvPr/>
          </p:nvGrpSpPr>
          <p:grpSpPr>
            <a:xfrm rot="0">
              <a:off x="2165310" y="4619257"/>
              <a:ext cx="2041968" cy="204196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41081" y="5006272"/>
              <a:ext cx="1090426" cy="1267937"/>
            </a:xfrm>
            <a:prstGeom prst="rect">
              <a:avLst/>
            </a:prstGeom>
          </p:spPr>
        </p:pic>
        <p:sp>
          <p:nvSpPr>
            <p:cNvPr name="TextBox 9" id="9"/>
            <p:cNvSpPr txBox="true"/>
            <p:nvPr/>
          </p:nvSpPr>
          <p:spPr>
            <a:xfrm rot="0">
              <a:off x="0" y="6908875"/>
              <a:ext cx="6372588" cy="622723"/>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Apple </a:t>
              </a:r>
            </a:p>
          </p:txBody>
        </p:sp>
        <p:sp>
          <p:nvSpPr>
            <p:cNvPr name="TextBox 10" id="10"/>
            <p:cNvSpPr txBox="true"/>
            <p:nvPr/>
          </p:nvSpPr>
          <p:spPr>
            <a:xfrm rot="0">
              <a:off x="0" y="8131673"/>
              <a:ext cx="6372588" cy="449792"/>
            </a:xfrm>
            <a:prstGeom prst="rect">
              <a:avLst/>
            </a:prstGeom>
          </p:spPr>
          <p:txBody>
            <a:bodyPr anchor="t" rtlCol="false" tIns="0" lIns="0" bIns="0" rIns="0">
              <a:spAutoFit/>
            </a:bodyPr>
            <a:lstStyle/>
            <a:p>
              <a:pPr algn="ctr">
                <a:lnSpc>
                  <a:spcPts val="2800"/>
                </a:lnSpc>
              </a:pPr>
              <a:r>
                <a:rPr lang="en-US" sz="2000">
                  <a:solidFill>
                    <a:srgbClr val="FFFFFF"/>
                  </a:solidFill>
                  <a:latin typeface="Clear Sans Bold"/>
                </a:rPr>
                <a:t>Produced by Apple and only for Apple</a:t>
              </a:r>
            </a:p>
          </p:txBody>
        </p:sp>
        <p:sp>
          <p:nvSpPr>
            <p:cNvPr name="AutoShape 11" id="11"/>
            <p:cNvSpPr/>
            <p:nvPr/>
          </p:nvSpPr>
          <p:spPr>
            <a:xfrm rot="0">
              <a:off x="7447062" y="4017977"/>
              <a:ext cx="6372588" cy="0"/>
            </a:xfrm>
            <a:prstGeom prst="line">
              <a:avLst/>
            </a:prstGeom>
            <a:ln cap="rnd" w="38100">
              <a:solidFill>
                <a:srgbClr val="FFFFFF"/>
              </a:solidFill>
              <a:prstDash val="sysDot"/>
              <a:headEnd type="none" len="sm" w="sm"/>
              <a:tailEnd type="none" len="sm" w="sm"/>
            </a:ln>
          </p:spPr>
        </p:sp>
        <p:grpSp>
          <p:nvGrpSpPr>
            <p:cNvPr name="Group 12" id="12"/>
            <p:cNvGrpSpPr/>
            <p:nvPr/>
          </p:nvGrpSpPr>
          <p:grpSpPr>
            <a:xfrm rot="0">
              <a:off x="9612372" y="724635"/>
              <a:ext cx="2041968" cy="204196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051224" y="1163488"/>
              <a:ext cx="1164263" cy="1164263"/>
            </a:xfrm>
            <a:prstGeom prst="rect">
              <a:avLst/>
            </a:prstGeom>
          </p:spPr>
        </p:pic>
        <p:sp>
          <p:nvSpPr>
            <p:cNvPr name="TextBox 15" id="15"/>
            <p:cNvSpPr txBox="true"/>
            <p:nvPr/>
          </p:nvSpPr>
          <p:spPr>
            <a:xfrm rot="0">
              <a:off x="7447062" y="3040914"/>
              <a:ext cx="6372588" cy="621257"/>
            </a:xfrm>
            <a:prstGeom prst="rect">
              <a:avLst/>
            </a:prstGeom>
          </p:spPr>
          <p:txBody>
            <a:bodyPr anchor="t" rtlCol="false" tIns="0" lIns="0" bIns="0" rIns="0">
              <a:spAutoFit/>
            </a:bodyPr>
            <a:lstStyle/>
            <a:p>
              <a:pPr algn="ctr">
                <a:lnSpc>
                  <a:spcPts val="3920"/>
                </a:lnSpc>
              </a:pPr>
              <a:r>
                <a:rPr lang="en-US" sz="2800">
                  <a:solidFill>
                    <a:srgbClr val="FFFFFF"/>
                  </a:solidFill>
                  <a:latin typeface="Clear Sans Bold"/>
                </a:rPr>
                <a:t>Windows </a:t>
              </a:r>
            </a:p>
          </p:txBody>
        </p:sp>
        <p:sp>
          <p:nvSpPr>
            <p:cNvPr name="TextBox 16" id="16"/>
            <p:cNvSpPr txBox="true"/>
            <p:nvPr/>
          </p:nvSpPr>
          <p:spPr>
            <a:xfrm rot="0">
              <a:off x="7447062" y="4256102"/>
              <a:ext cx="6372588" cy="4997662"/>
            </a:xfrm>
            <a:prstGeom prst="rect">
              <a:avLst/>
            </a:prstGeom>
          </p:spPr>
          <p:txBody>
            <a:bodyPr anchor="t" rtlCol="false" tIns="0" lIns="0" bIns="0" rIns="0">
              <a:spAutoFit/>
            </a:bodyPr>
            <a:lstStyle/>
            <a:p>
              <a:pPr algn="ctr">
                <a:lnSpc>
                  <a:spcPts val="2485"/>
                </a:lnSpc>
              </a:pPr>
              <a:r>
                <a:rPr lang="en-US" sz="1775">
                  <a:solidFill>
                    <a:srgbClr val="FFFFFF"/>
                  </a:solidFill>
                  <a:latin typeface="Clear Sans Bold"/>
                </a:rPr>
                <a:t>Microsoft tried to take computer os and install it in phone.</a:t>
              </a:r>
            </a:p>
            <a:p>
              <a:pPr algn="ctr">
                <a:lnSpc>
                  <a:spcPts val="2485"/>
                </a:lnSpc>
              </a:pPr>
              <a:r>
                <a:rPr lang="en-US" sz="1775">
                  <a:solidFill>
                    <a:srgbClr val="FFFFFF"/>
                  </a:solidFill>
                  <a:latin typeface="Clear Sans Bold"/>
                </a:rPr>
                <a:t>Following the rise of newer smartphone OSs (</a:t>
              </a:r>
              <a:r>
                <a:rPr lang="en-US" sz="1775">
                  <a:solidFill>
                    <a:srgbClr val="FFFFFF"/>
                  </a:solidFill>
                  <a:latin typeface="Clear Sans Bold"/>
                </a:rPr>
                <a:t>iOS</a:t>
              </a:r>
              <a:r>
                <a:rPr lang="en-US" sz="1775">
                  <a:solidFill>
                    <a:srgbClr val="FFFFFF"/>
                  </a:solidFill>
                  <a:latin typeface="Clear Sans Bold"/>
                </a:rPr>
                <a:t> and </a:t>
              </a:r>
              <a:r>
                <a:rPr lang="en-US" sz="1775">
                  <a:solidFill>
                    <a:srgbClr val="FFFFFF"/>
                  </a:solidFill>
                  <a:latin typeface="Clear Sans Bold"/>
                </a:rPr>
                <a:t>Android</a:t>
              </a:r>
              <a:r>
                <a:rPr lang="en-US" sz="1775">
                  <a:solidFill>
                    <a:srgbClr val="FFFFFF"/>
                  </a:solidFill>
                  <a:latin typeface="Clear Sans Bold"/>
                </a:rPr>
                <a:t>) Windows Mobile never equalled the success and faded rapidly in the following years. By February 2010, Microsoft announced </a:t>
              </a:r>
              <a:r>
                <a:rPr lang="en-US" sz="1775">
                  <a:solidFill>
                    <a:srgbClr val="FFFFFF"/>
                  </a:solidFill>
                  <a:latin typeface="Clear Sans Bold"/>
                </a:rPr>
                <a:t>Windows Phone</a:t>
              </a:r>
              <a:r>
                <a:rPr lang="en-US" sz="1775">
                  <a:solidFill>
                    <a:srgbClr val="FFFFFF"/>
                  </a:solidFill>
                  <a:latin typeface="Clear Sans Bold"/>
                </a:rPr>
                <a:t> to supersede Windows Mobile with a more modern take on the industry. As a result, Windows Mobile has been </a:t>
              </a:r>
              <a:r>
                <a:rPr lang="en-US" sz="1775">
                  <a:solidFill>
                    <a:srgbClr val="FFFFFF"/>
                  </a:solidFill>
                  <a:latin typeface="Clear Sans Bold"/>
                </a:rPr>
                <a:t>deprecated</a:t>
              </a:r>
              <a:r>
                <a:rPr lang="en-US" sz="1775">
                  <a:solidFill>
                    <a:srgbClr val="FFFFFF"/>
                  </a:solidFill>
                  <a:latin typeface="Clear Sans Bold"/>
                </a:rPr>
                <a:t>. Windows Phone is incompatible with Windows Mobile devices and software.</a:t>
              </a:r>
            </a:p>
          </p:txBody>
        </p:sp>
        <p:sp>
          <p:nvSpPr>
            <p:cNvPr name="AutoShape 17" id="17"/>
            <p:cNvSpPr/>
            <p:nvPr/>
          </p:nvSpPr>
          <p:spPr>
            <a:xfrm rot="0">
              <a:off x="244087" y="3274291"/>
              <a:ext cx="6372588" cy="0"/>
            </a:xfrm>
            <a:prstGeom prst="line">
              <a:avLst/>
            </a:prstGeom>
            <a:ln cap="rnd" w="38100">
              <a:solidFill>
                <a:srgbClr val="FFFFFF"/>
              </a:solidFill>
              <a:prstDash val="sysDot"/>
              <a:headEnd type="none" len="sm" w="sm"/>
              <a:tailEnd type="none" len="sm" w="sm"/>
            </a:ln>
          </p:spPr>
        </p:sp>
        <p:grpSp>
          <p:nvGrpSpPr>
            <p:cNvPr name="Group 18" id="18"/>
            <p:cNvGrpSpPr/>
            <p:nvPr/>
          </p:nvGrpSpPr>
          <p:grpSpPr>
            <a:xfrm rot="0">
              <a:off x="2409397" y="0"/>
              <a:ext cx="2041968" cy="204196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841013" y="223192"/>
              <a:ext cx="1178737" cy="1595583"/>
            </a:xfrm>
            <a:prstGeom prst="rect">
              <a:avLst/>
            </a:prstGeom>
          </p:spPr>
        </p:pic>
        <p:sp>
          <p:nvSpPr>
            <p:cNvPr name="TextBox 21" id="21"/>
            <p:cNvSpPr txBox="true"/>
            <p:nvPr/>
          </p:nvSpPr>
          <p:spPr>
            <a:xfrm rot="0">
              <a:off x="0" y="2316279"/>
              <a:ext cx="6372588" cy="596063"/>
            </a:xfrm>
            <a:prstGeom prst="rect">
              <a:avLst/>
            </a:prstGeom>
          </p:spPr>
          <p:txBody>
            <a:bodyPr anchor="t" rtlCol="false" tIns="0" lIns="0" bIns="0" rIns="0">
              <a:spAutoFit/>
            </a:bodyPr>
            <a:lstStyle/>
            <a:p>
              <a:pPr algn="ctr">
                <a:lnSpc>
                  <a:spcPts val="3759"/>
                </a:lnSpc>
              </a:pPr>
              <a:r>
                <a:rPr lang="en-US" sz="2685">
                  <a:solidFill>
                    <a:srgbClr val="FFFFFF"/>
                  </a:solidFill>
                  <a:latin typeface="Clear Sans Bold"/>
                </a:rPr>
                <a:t>Android</a:t>
              </a:r>
            </a:p>
          </p:txBody>
        </p:sp>
        <p:sp>
          <p:nvSpPr>
            <p:cNvPr name="TextBox 22" id="22"/>
            <p:cNvSpPr txBox="true"/>
            <p:nvPr/>
          </p:nvSpPr>
          <p:spPr>
            <a:xfrm rot="0">
              <a:off x="0" y="3531466"/>
              <a:ext cx="6372588" cy="765129"/>
            </a:xfrm>
            <a:prstGeom prst="rect">
              <a:avLst/>
            </a:prstGeom>
          </p:spPr>
          <p:txBody>
            <a:bodyPr anchor="t" rtlCol="false" tIns="0" lIns="0" bIns="0" rIns="0">
              <a:spAutoFit/>
            </a:bodyPr>
            <a:lstStyle/>
            <a:p>
              <a:pPr algn="ctr">
                <a:lnSpc>
                  <a:spcPts val="2399"/>
                </a:lnSpc>
              </a:pPr>
              <a:r>
                <a:rPr lang="en-US" sz="1713">
                  <a:solidFill>
                    <a:srgbClr val="FFFFFF"/>
                  </a:solidFill>
                  <a:latin typeface="Clear Sans Bold"/>
                </a:rPr>
                <a:t>Answer to Apple with the biggest set of customisation.</a:t>
              </a:r>
            </a:p>
          </p:txBody>
        </p:sp>
      </p:grpSp>
      <p:grpSp>
        <p:nvGrpSpPr>
          <p:cNvPr name="Group 23" id="23"/>
          <p:cNvGrpSpPr/>
          <p:nvPr/>
        </p:nvGrpSpPr>
        <p:grpSpPr>
          <a:xfrm rot="0">
            <a:off x="11735849" y="2627971"/>
            <a:ext cx="6453181" cy="5515050"/>
            <a:chOff x="0" y="0"/>
            <a:chExt cx="8604242" cy="7353400"/>
          </a:xfrm>
        </p:grpSpPr>
        <p:sp>
          <p:nvSpPr>
            <p:cNvPr name="TextBox 24" id="24"/>
            <p:cNvSpPr txBox="true"/>
            <p:nvPr/>
          </p:nvSpPr>
          <p:spPr>
            <a:xfrm rot="0">
              <a:off x="7595538" y="4926078"/>
              <a:ext cx="1008704"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Android </a:t>
              </a:r>
            </a:p>
            <a:p>
              <a:pPr algn="ctr">
                <a:lnSpc>
                  <a:spcPts val="2119"/>
                </a:lnSpc>
              </a:pPr>
              <a:r>
                <a:rPr lang="en-US" sz="1513">
                  <a:solidFill>
                    <a:srgbClr val="000000"/>
                  </a:solidFill>
                  <a:latin typeface="Clear Sans Bold"/>
                </a:rPr>
                <a:t>60%</a:t>
              </a:r>
            </a:p>
          </p:txBody>
        </p:sp>
        <p:sp>
          <p:nvSpPr>
            <p:cNvPr name="TextBox 25" id="25"/>
            <p:cNvSpPr txBox="true"/>
            <p:nvPr/>
          </p:nvSpPr>
          <p:spPr>
            <a:xfrm rot="0">
              <a:off x="0" y="2597451"/>
              <a:ext cx="795931"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IOS</a:t>
              </a:r>
            </a:p>
            <a:p>
              <a:pPr algn="ctr">
                <a:lnSpc>
                  <a:spcPts val="2119"/>
                </a:lnSpc>
              </a:pPr>
              <a:r>
                <a:rPr lang="en-US" sz="1513">
                  <a:solidFill>
                    <a:srgbClr val="000000"/>
                  </a:solidFill>
                  <a:latin typeface="Clear Sans Bold"/>
                </a:rPr>
                <a:t>39.8%</a:t>
              </a:r>
            </a:p>
          </p:txBody>
        </p:sp>
        <p:sp>
          <p:nvSpPr>
            <p:cNvPr name="TextBox 26" id="26"/>
            <p:cNvSpPr txBox="true"/>
            <p:nvPr/>
          </p:nvSpPr>
          <p:spPr>
            <a:xfrm rot="0">
              <a:off x="3444653" y="-28575"/>
              <a:ext cx="1076017" cy="682214"/>
            </a:xfrm>
            <a:prstGeom prst="rect">
              <a:avLst/>
            </a:prstGeom>
          </p:spPr>
          <p:txBody>
            <a:bodyPr anchor="t" rtlCol="false" tIns="0" lIns="0" bIns="0" rIns="0">
              <a:spAutoFit/>
            </a:bodyPr>
            <a:lstStyle/>
            <a:p>
              <a:pPr algn="ctr">
                <a:lnSpc>
                  <a:spcPts val="2119"/>
                </a:lnSpc>
              </a:pPr>
              <a:r>
                <a:rPr lang="en-US" sz="1513">
                  <a:solidFill>
                    <a:srgbClr val="000000"/>
                  </a:solidFill>
                  <a:latin typeface="Clear Sans Bold"/>
                </a:rPr>
                <a:t>Windows</a:t>
              </a:r>
            </a:p>
            <a:p>
              <a:pPr algn="ctr">
                <a:lnSpc>
                  <a:spcPts val="2119"/>
                </a:lnSpc>
              </a:pPr>
              <a:r>
                <a:rPr lang="en-US" sz="1513">
                  <a:solidFill>
                    <a:srgbClr val="000000"/>
                  </a:solidFill>
                  <a:latin typeface="Clear Sans Bold"/>
                </a:rPr>
                <a:t>0.1%</a:t>
              </a:r>
            </a:p>
          </p:txBody>
        </p:sp>
        <p:grpSp>
          <p:nvGrpSpPr>
            <p:cNvPr name="Group 27" id="27"/>
            <p:cNvGrpSpPr>
              <a:grpSpLocks noChangeAspect="true"/>
            </p:cNvGrpSpPr>
            <p:nvPr/>
          </p:nvGrpSpPr>
          <p:grpSpPr>
            <a:xfrm rot="0">
              <a:off x="755151" y="865074"/>
              <a:ext cx="6488327" cy="6488327"/>
              <a:chOff x="0" y="0"/>
              <a:chExt cx="2540000" cy="2540000"/>
            </a:xfrm>
          </p:grpSpPr>
          <p:sp>
            <p:nvSpPr>
              <p:cNvPr name="Freeform 28" id="28"/>
              <p:cNvSpPr/>
              <p:nvPr/>
            </p:nvSpPr>
            <p:spPr>
              <a:xfrm>
                <a:off x="471230" y="0"/>
                <a:ext cx="2176535" cy="2634999"/>
              </a:xfrm>
              <a:custGeom>
                <a:avLst/>
                <a:gdLst/>
                <a:ahLst/>
                <a:cxnLst/>
                <a:rect r="r" b="b" t="t" l="l"/>
                <a:pathLst>
                  <a:path h="2634999" w="2176535">
                    <a:moveTo>
                      <a:pt x="798770" y="0"/>
                    </a:moveTo>
                    <a:lnTo>
                      <a:pt x="798770" y="0"/>
                    </a:lnTo>
                    <a:cubicBezTo>
                      <a:pt x="1357074" y="0"/>
                      <a:pt x="1849902" y="364614"/>
                      <a:pt x="2013219" y="898496"/>
                    </a:cubicBezTo>
                    <a:cubicBezTo>
                      <a:pt x="2176535" y="1432379"/>
                      <a:pt x="1972033" y="2010308"/>
                      <a:pt x="1509277" y="2322654"/>
                    </a:cubicBezTo>
                    <a:cubicBezTo>
                      <a:pt x="1046521" y="2634999"/>
                      <a:pt x="434050" y="2608500"/>
                      <a:pt x="0" y="2257353"/>
                    </a:cubicBezTo>
                    <a:lnTo>
                      <a:pt x="798770" y="1270000"/>
                    </a:lnTo>
                    <a:close/>
                  </a:path>
                </a:pathLst>
              </a:custGeom>
              <a:solidFill>
                <a:srgbClr val="FCAF03"/>
              </a:solidFill>
            </p:spPr>
          </p:sp>
          <p:sp>
            <p:nvSpPr>
              <p:cNvPr name="Freeform 29" id="29"/>
              <p:cNvSpPr/>
              <p:nvPr/>
            </p:nvSpPr>
            <p:spPr>
              <a:xfrm>
                <a:off x="-107834" y="0"/>
                <a:ext cx="1377834" cy="2296041"/>
              </a:xfrm>
              <a:custGeom>
                <a:avLst/>
                <a:gdLst/>
                <a:ahLst/>
                <a:cxnLst/>
                <a:rect r="r" b="b" t="t" l="l"/>
                <a:pathLst>
                  <a:path h="2296041" w="1377834">
                    <a:moveTo>
                      <a:pt x="629409" y="2296041"/>
                    </a:moveTo>
                    <a:cubicBezTo>
                      <a:pt x="185277" y="1972078"/>
                      <a:pt x="0" y="1399144"/>
                      <a:pt x="170343" y="876469"/>
                    </a:cubicBezTo>
                    <a:cubicBezTo>
                      <a:pt x="340687" y="353795"/>
                      <a:pt x="827975" y="55"/>
                      <a:pt x="1377707" y="0"/>
                    </a:cubicBezTo>
                    <a:lnTo>
                      <a:pt x="1377834" y="1270000"/>
                    </a:lnTo>
                    <a:close/>
                  </a:path>
                </a:pathLst>
              </a:custGeom>
              <a:solidFill>
                <a:srgbClr val="B09800"/>
              </a:solidFill>
            </p:spPr>
          </p:sp>
          <p:sp>
            <p:nvSpPr>
              <p:cNvPr name="Freeform 30" id="30"/>
              <p:cNvSpPr/>
              <p:nvPr/>
            </p:nvSpPr>
            <p:spPr>
              <a:xfrm>
                <a:off x="1258817" y="0"/>
                <a:ext cx="11183" cy="1270000"/>
              </a:xfrm>
              <a:custGeom>
                <a:avLst/>
                <a:gdLst/>
                <a:ahLst/>
                <a:cxnLst/>
                <a:rect r="r" b="b" t="t" l="l"/>
                <a:pathLst>
                  <a:path h="1270000" w="11183">
                    <a:moveTo>
                      <a:pt x="0" y="49"/>
                    </a:moveTo>
                    <a:cubicBezTo>
                      <a:pt x="3685" y="17"/>
                      <a:pt x="7371" y="0"/>
                      <a:pt x="11056" y="0"/>
                    </a:cubicBezTo>
                    <a:lnTo>
                      <a:pt x="11183" y="1270000"/>
                    </a:lnTo>
                    <a:close/>
                  </a:path>
                </a:pathLst>
              </a:custGeom>
              <a:solidFill>
                <a:srgbClr val="6E7C00"/>
              </a:solidFill>
            </p:spPr>
          </p:sp>
          <p:sp>
            <p:nvSpPr>
              <p:cNvPr name="Freeform 31" id="31"/>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355D00"/>
              </a:solidFill>
            </p:spPr>
          </p:sp>
        </p:grpSp>
      </p:grpSp>
      <p:sp>
        <p:nvSpPr>
          <p:cNvPr name="TextBox 32" id="32"/>
          <p:cNvSpPr txBox="true"/>
          <p:nvPr/>
        </p:nvSpPr>
        <p:spPr>
          <a:xfrm rot="0">
            <a:off x="393254" y="533400"/>
            <a:ext cx="8567680" cy="990600"/>
          </a:xfrm>
          <a:prstGeom prst="rect">
            <a:avLst/>
          </a:prstGeom>
        </p:spPr>
        <p:txBody>
          <a:bodyPr anchor="t" rtlCol="false" tIns="0" lIns="0" bIns="0" rIns="0">
            <a:spAutoFit/>
          </a:bodyPr>
          <a:lstStyle/>
          <a:p>
            <a:pPr algn="ctr">
              <a:lnSpc>
                <a:spcPts val="7800"/>
              </a:lnSpc>
            </a:pPr>
            <a:r>
              <a:rPr lang="en-US" sz="6500">
                <a:solidFill>
                  <a:srgbClr val="FCAF03"/>
                </a:solidFill>
                <a:latin typeface="Clear Sans Bold"/>
              </a:rPr>
              <a:t>Types of mobile 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AF03"/>
        </a:solidFill>
      </p:bgPr>
    </p:bg>
    <p:spTree>
      <p:nvGrpSpPr>
        <p:cNvPr id="1" name=""/>
        <p:cNvGrpSpPr/>
        <p:nvPr/>
      </p:nvGrpSpPr>
      <p:grpSpPr>
        <a:xfrm>
          <a:off x="0" y="0"/>
          <a:ext cx="0" cy="0"/>
          <a:chOff x="0" y="0"/>
          <a:chExt cx="0" cy="0"/>
        </a:xfrm>
      </p:grpSpPr>
      <p:grpSp>
        <p:nvGrpSpPr>
          <p:cNvPr name="Group 2" id="2"/>
          <p:cNvGrpSpPr/>
          <p:nvPr/>
        </p:nvGrpSpPr>
        <p:grpSpPr>
          <a:xfrm rot="0">
            <a:off x="12033374" y="4185820"/>
            <a:ext cx="8666427" cy="7912437"/>
            <a:chOff x="0" y="0"/>
            <a:chExt cx="2282516" cy="2083934"/>
          </a:xfrm>
        </p:grpSpPr>
        <p:sp>
          <p:nvSpPr>
            <p:cNvPr name="Freeform 3" id="3"/>
            <p:cNvSpPr/>
            <p:nvPr/>
          </p:nvSpPr>
          <p:spPr>
            <a:xfrm>
              <a:off x="103940" y="0"/>
              <a:ext cx="2074635" cy="2083934"/>
            </a:xfrm>
            <a:custGeom>
              <a:avLst/>
              <a:gdLst/>
              <a:ahLst/>
              <a:cxnLst/>
              <a:rect r="r" b="b" t="t" l="l"/>
              <a:pathLst>
                <a:path h="2083934" w="2074635">
                  <a:moveTo>
                    <a:pt x="1037318" y="0"/>
                  </a:moveTo>
                  <a:lnTo>
                    <a:pt x="1037318" y="0"/>
                  </a:lnTo>
                  <a:cubicBezTo>
                    <a:pt x="1610961" y="2565"/>
                    <a:pt x="2074635" y="468318"/>
                    <a:pt x="2074635" y="1041967"/>
                  </a:cubicBezTo>
                  <a:cubicBezTo>
                    <a:pt x="2074635" y="1615616"/>
                    <a:pt x="1610961" y="2081368"/>
                    <a:pt x="1037318" y="2083934"/>
                  </a:cubicBezTo>
                  <a:cubicBezTo>
                    <a:pt x="463674" y="2081368"/>
                    <a:pt x="0" y="1615616"/>
                    <a:pt x="0" y="1041967"/>
                  </a:cubicBezTo>
                  <a:cubicBezTo>
                    <a:pt x="0" y="468318"/>
                    <a:pt x="463674" y="2565"/>
                    <a:pt x="1037318" y="0"/>
                  </a:cubicBezTo>
                  <a:close/>
                </a:path>
              </a:pathLst>
            </a:custGeom>
            <a:solidFill>
              <a:srgbClr val="504F4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5" id="5"/>
          <p:cNvGrpSpPr>
            <a:grpSpLocks noChangeAspect="true"/>
          </p:cNvGrpSpPr>
          <p:nvPr/>
        </p:nvGrpSpPr>
        <p:grpSpPr>
          <a:xfrm rot="0">
            <a:off x="13209798" y="1028700"/>
            <a:ext cx="4049502" cy="8229600"/>
            <a:chOff x="0" y="0"/>
            <a:chExt cx="5001260" cy="10163810"/>
          </a:xfrm>
        </p:grpSpPr>
        <p:sp>
          <p:nvSpPr>
            <p:cNvPr name="Freeform 6" id="6"/>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5" t="0" b="0"/>
              </a:stretch>
            </a:blipFill>
          </p:spPr>
        </p:sp>
        <p:sp>
          <p:nvSpPr>
            <p:cNvPr name="Freeform 7" id="7"/>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t="25000" b="24999"/>
              </a:stretch>
            </a:blipFill>
          </p:spPr>
        </p:sp>
      </p:grpSp>
      <p:grpSp>
        <p:nvGrpSpPr>
          <p:cNvPr name="Group 8" id="8"/>
          <p:cNvGrpSpPr/>
          <p:nvPr/>
        </p:nvGrpSpPr>
        <p:grpSpPr>
          <a:xfrm rot="0">
            <a:off x="-2945866" y="2093406"/>
            <a:ext cx="4068202" cy="15680072"/>
            <a:chOff x="0" y="0"/>
            <a:chExt cx="925982" cy="3569013"/>
          </a:xfrm>
        </p:grpSpPr>
        <p:sp>
          <p:nvSpPr>
            <p:cNvPr name="Freeform 9" id="9"/>
            <p:cNvSpPr/>
            <p:nvPr/>
          </p:nvSpPr>
          <p:spPr>
            <a:xfrm>
              <a:off x="-1313553" y="0"/>
              <a:ext cx="3553087" cy="3569012"/>
            </a:xfrm>
            <a:custGeom>
              <a:avLst/>
              <a:gdLst/>
              <a:ahLst/>
              <a:cxnLst/>
              <a:rect r="r" b="b" t="t" l="l"/>
              <a:pathLst>
                <a:path h="3569012" w="3553087">
                  <a:moveTo>
                    <a:pt x="1776544" y="0"/>
                  </a:moveTo>
                  <a:cubicBezTo>
                    <a:pt x="2758984" y="4394"/>
                    <a:pt x="3553087" y="802056"/>
                    <a:pt x="3553087" y="1784506"/>
                  </a:cubicBezTo>
                  <a:cubicBezTo>
                    <a:pt x="3553087" y="2766956"/>
                    <a:pt x="2758984" y="3564619"/>
                    <a:pt x="1776544" y="3569012"/>
                  </a:cubicBezTo>
                  <a:cubicBezTo>
                    <a:pt x="794104" y="3564619"/>
                    <a:pt x="0" y="2766956"/>
                    <a:pt x="0" y="1784506"/>
                  </a:cubicBezTo>
                  <a:cubicBezTo>
                    <a:pt x="0" y="802056"/>
                    <a:pt x="794104" y="4394"/>
                    <a:pt x="1776544" y="0"/>
                  </a:cubicBezTo>
                  <a:close/>
                </a:path>
              </a:pathLst>
            </a:custGeom>
            <a:solidFill>
              <a:srgbClr val="504F4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122336" y="244358"/>
            <a:ext cx="1525698" cy="1085851"/>
          </a:xfrm>
          <a:prstGeom prst="rect">
            <a:avLst/>
          </a:prstGeom>
        </p:spPr>
        <p:txBody>
          <a:bodyPr anchor="t" rtlCol="false" tIns="0" lIns="0" bIns="0" rIns="0">
            <a:spAutoFit/>
          </a:bodyPr>
          <a:lstStyle/>
          <a:p>
            <a:pPr>
              <a:lnSpc>
                <a:spcPts val="8924"/>
              </a:lnSpc>
            </a:pPr>
            <a:r>
              <a:rPr lang="en-US" sz="6374">
                <a:solidFill>
                  <a:srgbClr val="171717"/>
                </a:solidFill>
                <a:latin typeface="Clear Sans Bold Bold"/>
              </a:rPr>
              <a:t>IOS</a:t>
            </a:r>
          </a:p>
        </p:txBody>
      </p:sp>
      <p:sp>
        <p:nvSpPr>
          <p:cNvPr name="TextBox 12" id="12"/>
          <p:cNvSpPr txBox="true"/>
          <p:nvPr/>
        </p:nvSpPr>
        <p:spPr>
          <a:xfrm rot="0">
            <a:off x="1122336" y="1649730"/>
            <a:ext cx="10432787" cy="7608570"/>
          </a:xfrm>
          <a:prstGeom prst="rect">
            <a:avLst/>
          </a:prstGeom>
        </p:spPr>
        <p:txBody>
          <a:bodyPr anchor="t" rtlCol="false" tIns="0" lIns="0" bIns="0" rIns="0">
            <a:spAutoFit/>
          </a:bodyPr>
          <a:lstStyle/>
          <a:p>
            <a:pPr algn="ctr">
              <a:lnSpc>
                <a:spcPts val="3779"/>
              </a:lnSpc>
            </a:pPr>
            <a:r>
              <a:rPr lang="en-US" sz="2700">
                <a:solidFill>
                  <a:srgbClr val="171717"/>
                </a:solidFill>
                <a:latin typeface="Lato"/>
              </a:rPr>
              <a:t>iOS (formerly iPhone OS) is a mobile operating system created and developed by Apple Inc. Exclusively for its hardware.It is the operating system that powers many of the company's mobile devices, including the iPhone. It is the world's second-most widely installed mobile operating system, after Android. iOS devices come with preinstalled apps developed by Apple including Mail, Maps, TV, Music, FaceTime, Wallet, Health, and many more. Applications ("apps") are the most general form of application software that can be installed on iOS. They are downloaded from the official catalog of the App Store digital store, where apps are subjected to security checks before being made available to users. IOS applications can also be installed directly from an IPA file provided by the software distributor, via unofficial ways. They are written using iOS Software Development Kit (SDK) and, often, combined with Xcode, using officially supported programming languages, including Swift and Objective-C.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AF0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08183">
            <a:off x="12356869" y="3819855"/>
            <a:ext cx="17815534" cy="12956752"/>
          </a:xfrm>
          <a:prstGeom prst="rect">
            <a:avLst/>
          </a:prstGeom>
        </p:spPr>
      </p:pic>
      <p:grpSp>
        <p:nvGrpSpPr>
          <p:cNvPr name="Group 3" id="3"/>
          <p:cNvGrpSpPr/>
          <p:nvPr/>
        </p:nvGrpSpPr>
        <p:grpSpPr>
          <a:xfrm rot="0">
            <a:off x="11106302" y="2853774"/>
            <a:ext cx="6860483" cy="3378788"/>
            <a:chOff x="0" y="0"/>
            <a:chExt cx="9147310" cy="4505050"/>
          </a:xfrm>
        </p:grpSpPr>
        <p:grpSp>
          <p:nvGrpSpPr>
            <p:cNvPr name="Group 4" id="4"/>
            <p:cNvGrpSpPr/>
            <p:nvPr/>
          </p:nvGrpSpPr>
          <p:grpSpPr>
            <a:xfrm rot="0">
              <a:off x="0" y="47128"/>
              <a:ext cx="9147310" cy="4457923"/>
              <a:chOff x="0" y="0"/>
              <a:chExt cx="1806876" cy="880577"/>
            </a:xfrm>
          </p:grpSpPr>
          <p:sp>
            <p:nvSpPr>
              <p:cNvPr name="Freeform 5" id="5"/>
              <p:cNvSpPr/>
              <p:nvPr/>
            </p:nvSpPr>
            <p:spPr>
              <a:xfrm>
                <a:off x="0" y="0"/>
                <a:ext cx="1806876" cy="880577"/>
              </a:xfrm>
              <a:custGeom>
                <a:avLst/>
                <a:gdLst/>
                <a:ahLst/>
                <a:cxnLst/>
                <a:rect r="r" b="b" t="t" l="l"/>
                <a:pathLst>
                  <a:path h="880577" w="1806876">
                    <a:moveTo>
                      <a:pt x="47978" y="0"/>
                    </a:moveTo>
                    <a:lnTo>
                      <a:pt x="1758898" y="0"/>
                    </a:lnTo>
                    <a:cubicBezTo>
                      <a:pt x="1785396" y="0"/>
                      <a:pt x="1806876" y="21480"/>
                      <a:pt x="1806876" y="47978"/>
                    </a:cubicBezTo>
                    <a:lnTo>
                      <a:pt x="1806876" y="832600"/>
                    </a:lnTo>
                    <a:cubicBezTo>
                      <a:pt x="1806876" y="859097"/>
                      <a:pt x="1785396" y="880577"/>
                      <a:pt x="1758898" y="880577"/>
                    </a:cubicBezTo>
                    <a:lnTo>
                      <a:pt x="47978" y="880577"/>
                    </a:lnTo>
                    <a:cubicBezTo>
                      <a:pt x="21480" y="880577"/>
                      <a:pt x="0" y="859097"/>
                      <a:pt x="0" y="832600"/>
                    </a:cubicBezTo>
                    <a:lnTo>
                      <a:pt x="0" y="47978"/>
                    </a:lnTo>
                    <a:cubicBezTo>
                      <a:pt x="0" y="21480"/>
                      <a:pt x="21480" y="0"/>
                      <a:pt x="47978" y="0"/>
                    </a:cubicBezTo>
                    <a:close/>
                  </a:path>
                </a:pathLst>
              </a:custGeom>
              <a:solidFill>
                <a:srgbClr val="FFFFFF"/>
              </a:solidFill>
            </p:spPr>
          </p:sp>
          <p:sp>
            <p:nvSpPr>
              <p:cNvPr name="TextBox 6" id="6"/>
              <p:cNvSpPr txBox="true"/>
              <p:nvPr/>
            </p:nvSpPr>
            <p:spPr>
              <a:xfrm>
                <a:off x="0" y="-47625"/>
                <a:ext cx="812800" cy="860425"/>
              </a:xfrm>
              <a:prstGeom prst="rect">
                <a:avLst/>
              </a:prstGeom>
            </p:spPr>
            <p:txBody>
              <a:bodyPr anchor="ctr" rtlCol="false" tIns="60938" lIns="60938" bIns="60938" rIns="60938"/>
              <a:lstStyle/>
              <a:p>
                <a:pPr algn="ctr">
                  <a:lnSpc>
                    <a:spcPts val="2800"/>
                  </a:lnSpc>
                </a:pPr>
              </a:p>
            </p:txBody>
          </p:sp>
        </p:grpSp>
        <p:pic>
          <p:nvPicPr>
            <p:cNvPr name="Picture 7" id="7"/>
            <p:cNvPicPr>
              <a:picLocks noChangeAspect="true"/>
            </p:cNvPicPr>
            <p:nvPr/>
          </p:nvPicPr>
          <p:blipFill>
            <a:blip r:embed="rId4"/>
            <a:srcRect l="0" t="0" r="0" b="0"/>
            <a:stretch>
              <a:fillRect/>
            </a:stretch>
          </p:blipFill>
          <p:spPr>
            <a:xfrm flipH="false" flipV="false" rot="-5400000">
              <a:off x="2321130" y="-2321130"/>
              <a:ext cx="4505050" cy="9147310"/>
            </a:xfrm>
            <a:prstGeom prst="rect">
              <a:avLst/>
            </a:prstGeom>
          </p:spPr>
        </p:pic>
        <p:pic>
          <p:nvPicPr>
            <p:cNvPr name="Picture 8" id="8"/>
            <p:cNvPicPr>
              <a:picLocks noChangeAspect="true"/>
            </p:cNvPicPr>
            <p:nvPr/>
          </p:nvPicPr>
          <p:blipFill>
            <a:blip r:embed="rId5"/>
            <a:srcRect l="0" t="7229" r="0" b="8067"/>
            <a:stretch>
              <a:fillRect/>
            </a:stretch>
          </p:blipFill>
          <p:spPr>
            <a:xfrm flipH="false" flipV="false" rot="0">
              <a:off x="1179048" y="414072"/>
              <a:ext cx="6789214" cy="3676907"/>
            </a:xfrm>
            <a:prstGeom prst="rect">
              <a:avLst/>
            </a:prstGeom>
          </p:spPr>
        </p:pic>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true" rot="-3190420">
            <a:off x="-3499995" y="-4969157"/>
            <a:ext cx="10301676" cy="7489896"/>
          </a:xfrm>
          <a:prstGeom prst="rect">
            <a:avLst/>
          </a:prstGeom>
        </p:spPr>
      </p:pic>
      <p:sp>
        <p:nvSpPr>
          <p:cNvPr name="TextBox 10" id="10"/>
          <p:cNvSpPr txBox="true"/>
          <p:nvPr/>
        </p:nvSpPr>
        <p:spPr>
          <a:xfrm rot="0">
            <a:off x="1028700" y="1649221"/>
            <a:ext cx="9667429" cy="7609079"/>
          </a:xfrm>
          <a:prstGeom prst="rect">
            <a:avLst/>
          </a:prstGeom>
        </p:spPr>
        <p:txBody>
          <a:bodyPr anchor="t" rtlCol="false" tIns="0" lIns="0" bIns="0" rIns="0">
            <a:spAutoFit/>
          </a:bodyPr>
          <a:lstStyle/>
          <a:p>
            <a:pPr algn="ctr">
              <a:lnSpc>
                <a:spcPts val="3751"/>
              </a:lnSpc>
            </a:pPr>
            <a:r>
              <a:rPr lang="en-US" sz="2679">
                <a:solidFill>
                  <a:srgbClr val="171717"/>
                </a:solidFill>
                <a:latin typeface="Lato"/>
              </a:rPr>
              <a:t>Other companies have also created tools that allow for the development of native iOS apps using their respective programming languages. iOS offers various accessibility features to help users with vision and hearing disabilities. One major feature, VoiceOver, provides a voice reading information on the screen, including contextual buttons, icons, links and other user interface elements, and allows the user to navigate the operating system through gestures. Any apps with default controls and developed with a UIKit framework gets VoiceOver functionality built in. One example includes holding up the iPhone to take a photo, with VoiceOver describing the photo scenery. As part of a "Made for iPhone" program, introduced with the release of iOS 7 in 2013, Apple has developed technology to use Bluetooth and a special technology protocol to let compatible third-party equipment connect with iPhones and iPads for streaming audio directly to a user's ears. </a:t>
            </a:r>
          </a:p>
        </p:txBody>
      </p:sp>
      <p:sp>
        <p:nvSpPr>
          <p:cNvPr name="TextBox 11" id="11"/>
          <p:cNvSpPr txBox="true"/>
          <p:nvPr/>
        </p:nvSpPr>
        <p:spPr>
          <a:xfrm rot="0">
            <a:off x="6716474" y="240450"/>
            <a:ext cx="4855051" cy="1052196"/>
          </a:xfrm>
          <a:prstGeom prst="rect">
            <a:avLst/>
          </a:prstGeom>
        </p:spPr>
        <p:txBody>
          <a:bodyPr anchor="t" rtlCol="false" tIns="0" lIns="0" bIns="0" rIns="0">
            <a:spAutoFit/>
          </a:bodyPr>
          <a:lstStyle/>
          <a:p>
            <a:pPr algn="ctr">
              <a:lnSpc>
                <a:spcPts val="8679"/>
              </a:lnSpc>
            </a:pPr>
            <a:r>
              <a:rPr lang="en-US" sz="6199">
                <a:solidFill>
                  <a:srgbClr val="171717"/>
                </a:solidFill>
                <a:latin typeface="Lato Bold"/>
              </a:rPr>
              <a:t>Voice Over Ip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AF0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08183">
            <a:off x="11553074" y="3808624"/>
            <a:ext cx="17815534" cy="12956752"/>
          </a:xfrm>
          <a:prstGeom prst="rect">
            <a:avLst/>
          </a:prstGeom>
        </p:spPr>
      </p:pic>
      <p:pic>
        <p:nvPicPr>
          <p:cNvPr name="Picture 3" id="3"/>
          <p:cNvPicPr>
            <a:picLocks noChangeAspect="true"/>
          </p:cNvPicPr>
          <p:nvPr/>
        </p:nvPicPr>
        <p:blipFill>
          <a:blip r:embed="rId4"/>
          <a:srcRect l="31407" t="0" r="31835" b="0"/>
          <a:stretch>
            <a:fillRect/>
          </a:stretch>
        </p:blipFill>
        <p:spPr>
          <a:xfrm flipH="false" flipV="false" rot="0">
            <a:off x="13296633" y="1028700"/>
            <a:ext cx="4765856" cy="823226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08183">
            <a:off x="-11986369" y="-2770755"/>
            <a:ext cx="17815534" cy="12956752"/>
          </a:xfrm>
          <a:prstGeom prst="rect">
            <a:avLst/>
          </a:prstGeom>
        </p:spPr>
      </p:pic>
      <p:sp>
        <p:nvSpPr>
          <p:cNvPr name="TextBox 5" id="5"/>
          <p:cNvSpPr txBox="true"/>
          <p:nvPr/>
        </p:nvSpPr>
        <p:spPr>
          <a:xfrm rot="0">
            <a:off x="2693878" y="2521567"/>
            <a:ext cx="8131087" cy="5227320"/>
          </a:xfrm>
          <a:prstGeom prst="rect">
            <a:avLst/>
          </a:prstGeom>
        </p:spPr>
        <p:txBody>
          <a:bodyPr anchor="t" rtlCol="false" tIns="0" lIns="0" bIns="0" rIns="0">
            <a:spAutoFit/>
          </a:bodyPr>
          <a:lstStyle/>
          <a:p>
            <a:pPr algn="ctr">
              <a:lnSpc>
                <a:spcPts val="3779"/>
              </a:lnSpc>
            </a:pPr>
            <a:r>
              <a:rPr lang="en-US" sz="2700">
                <a:solidFill>
                  <a:srgbClr val="171717"/>
                </a:solidFill>
                <a:latin typeface="Lato"/>
              </a:rPr>
              <a:t>Multitasking for iOS was first released in June 2010 along with the release of iOS 4. Before iOS 4, multitasking was limited to a selection of the applications Apple included on the device. Users could however "jailbreak" their device in order to unofficially multitask. Starting with iOS 4, on third-generation and newer iOS devices, multitasking is supported through seven background APIs; </a:t>
            </a:r>
          </a:p>
          <a:p>
            <a:pPr algn="ctr">
              <a:lnSpc>
                <a:spcPts val="3779"/>
              </a:lnSpc>
            </a:pPr>
            <a:r>
              <a:rPr lang="en-US" sz="2700">
                <a:solidFill>
                  <a:srgbClr val="171717"/>
                </a:solidFill>
                <a:latin typeface="Lato"/>
              </a:rPr>
              <a:t>•	Background audio ,Voice over IP,Background location,Local notifications ,Task completion,Fast app switching,Newsstand, External Accessory </a:t>
            </a:r>
          </a:p>
        </p:txBody>
      </p:sp>
      <p:sp>
        <p:nvSpPr>
          <p:cNvPr name="TextBox 6" id="6"/>
          <p:cNvSpPr txBox="true"/>
          <p:nvPr/>
        </p:nvSpPr>
        <p:spPr>
          <a:xfrm rot="0">
            <a:off x="5242645" y="445452"/>
            <a:ext cx="3033554" cy="1052196"/>
          </a:xfrm>
          <a:prstGeom prst="rect">
            <a:avLst/>
          </a:prstGeom>
        </p:spPr>
        <p:txBody>
          <a:bodyPr anchor="t" rtlCol="false" tIns="0" lIns="0" bIns="0" rIns="0">
            <a:spAutoFit/>
          </a:bodyPr>
          <a:lstStyle/>
          <a:p>
            <a:pPr algn="ctr">
              <a:lnSpc>
                <a:spcPts val="8679"/>
              </a:lnSpc>
            </a:pPr>
            <a:r>
              <a:rPr lang="en-US" sz="6199">
                <a:solidFill>
                  <a:srgbClr val="171717"/>
                </a:solidFill>
                <a:latin typeface="Lato"/>
              </a:rPr>
              <a:t>Jialbreak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04F4F"/>
        </a:solidFill>
      </p:bgPr>
    </p:bg>
    <p:spTree>
      <p:nvGrpSpPr>
        <p:cNvPr id="1" name=""/>
        <p:cNvGrpSpPr/>
        <p:nvPr/>
      </p:nvGrpSpPr>
      <p:grpSpPr>
        <a:xfrm>
          <a:off x="0" y="0"/>
          <a:ext cx="0" cy="0"/>
          <a:chOff x="0" y="0"/>
          <a:chExt cx="0" cy="0"/>
        </a:xfrm>
      </p:grpSpPr>
      <p:grpSp>
        <p:nvGrpSpPr>
          <p:cNvPr name="Group 2" id="2"/>
          <p:cNvGrpSpPr/>
          <p:nvPr/>
        </p:nvGrpSpPr>
        <p:grpSpPr>
          <a:xfrm rot="0">
            <a:off x="-7725412" y="-5862650"/>
            <a:ext cx="15191302" cy="741459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08183">
            <a:off x="13019999" y="4218573"/>
            <a:ext cx="17815534" cy="12956752"/>
          </a:xfrm>
          <a:prstGeom prst="rect">
            <a:avLst/>
          </a:prstGeom>
        </p:spPr>
      </p:pic>
      <p:grpSp>
        <p:nvGrpSpPr>
          <p:cNvPr name="Group 5" id="5"/>
          <p:cNvGrpSpPr/>
          <p:nvPr/>
        </p:nvGrpSpPr>
        <p:grpSpPr>
          <a:xfrm rot="0">
            <a:off x="17223728" y="7129757"/>
            <a:ext cx="2128543" cy="2128543"/>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AF03"/>
            </a:solidFill>
          </p:spPr>
        </p:sp>
      </p:grpSp>
      <p:grpSp>
        <p:nvGrpSpPr>
          <p:cNvPr name="Group 7" id="7"/>
          <p:cNvGrpSpPr/>
          <p:nvPr/>
        </p:nvGrpSpPr>
        <p:grpSpPr>
          <a:xfrm rot="0">
            <a:off x="12469743" y="900430"/>
            <a:ext cx="4345022" cy="8229600"/>
            <a:chOff x="0" y="0"/>
            <a:chExt cx="5793363" cy="10972800"/>
          </a:xfrm>
        </p:grpSpPr>
        <p:grpSp>
          <p:nvGrpSpPr>
            <p:cNvPr name="Group 8" id="8"/>
            <p:cNvGrpSpPr/>
            <p:nvPr/>
          </p:nvGrpSpPr>
          <p:grpSpPr>
            <a:xfrm rot="0">
              <a:off x="0" y="187029"/>
              <a:ext cx="5540452" cy="10598743"/>
              <a:chOff x="0" y="0"/>
              <a:chExt cx="1094410" cy="2093579"/>
            </a:xfrm>
          </p:grpSpPr>
          <p:sp>
            <p:nvSpPr>
              <p:cNvPr name="Freeform 9" id="9"/>
              <p:cNvSpPr/>
              <p:nvPr/>
            </p:nvSpPr>
            <p:spPr>
              <a:xfrm>
                <a:off x="0" y="0"/>
                <a:ext cx="1094410" cy="2093579"/>
              </a:xfrm>
              <a:custGeom>
                <a:avLst/>
                <a:gdLst/>
                <a:ahLst/>
                <a:cxnLst/>
                <a:rect r="r" b="b" t="t" l="l"/>
                <a:pathLst>
                  <a:path h="2093579" w="1094410">
                    <a:moveTo>
                      <a:pt x="95019" y="0"/>
                    </a:moveTo>
                    <a:lnTo>
                      <a:pt x="999391" y="0"/>
                    </a:lnTo>
                    <a:cubicBezTo>
                      <a:pt x="1024592" y="0"/>
                      <a:pt x="1048760" y="10011"/>
                      <a:pt x="1066580" y="27831"/>
                    </a:cubicBezTo>
                    <a:cubicBezTo>
                      <a:pt x="1084399" y="45650"/>
                      <a:pt x="1094410" y="69819"/>
                      <a:pt x="1094410" y="95019"/>
                    </a:cubicBezTo>
                    <a:lnTo>
                      <a:pt x="1094410" y="1998559"/>
                    </a:lnTo>
                    <a:cubicBezTo>
                      <a:pt x="1094410" y="2023760"/>
                      <a:pt x="1084399" y="2047929"/>
                      <a:pt x="1066580" y="2065748"/>
                    </a:cubicBezTo>
                    <a:cubicBezTo>
                      <a:pt x="1048760" y="2083568"/>
                      <a:pt x="1024592" y="2093579"/>
                      <a:pt x="999391" y="2093579"/>
                    </a:cubicBezTo>
                    <a:lnTo>
                      <a:pt x="95019" y="2093579"/>
                    </a:lnTo>
                    <a:cubicBezTo>
                      <a:pt x="42542" y="2093579"/>
                      <a:pt x="0" y="2051037"/>
                      <a:pt x="0" y="1998559"/>
                    </a:cubicBezTo>
                    <a:lnTo>
                      <a:pt x="0" y="95019"/>
                    </a:lnTo>
                    <a:cubicBezTo>
                      <a:pt x="0" y="69819"/>
                      <a:pt x="10011" y="45650"/>
                      <a:pt x="27831" y="27831"/>
                    </a:cubicBezTo>
                    <a:cubicBezTo>
                      <a:pt x="45650" y="10011"/>
                      <a:pt x="69819" y="0"/>
                      <a:pt x="95019" y="0"/>
                    </a:cubicBezTo>
                    <a:close/>
                  </a:path>
                </a:pathLst>
              </a:custGeom>
              <a:solidFill>
                <a:srgbClr val="171717"/>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pic>
          <p:nvPicPr>
            <p:cNvPr name="Picture 11" id="11"/>
            <p:cNvPicPr>
              <a:picLocks noChangeAspect="true"/>
            </p:cNvPicPr>
            <p:nvPr/>
          </p:nvPicPr>
          <p:blipFill>
            <a:blip r:embed="rId4"/>
            <a:srcRect l="460" t="0" r="0" b="0"/>
            <a:stretch>
              <a:fillRect/>
            </a:stretch>
          </p:blipFill>
          <p:spPr>
            <a:xfrm flipH="false" flipV="false" rot="0">
              <a:off x="0" y="0"/>
              <a:ext cx="5793363" cy="10972800"/>
            </a:xfrm>
            <a:prstGeom prst="rect">
              <a:avLst/>
            </a:prstGeom>
          </p:spPr>
        </p:pic>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3428" y="2743200"/>
              <a:ext cx="4005072" cy="5486400"/>
            </a:xfrm>
            <a:prstGeom prst="rect">
              <a:avLst/>
            </a:prstGeom>
          </p:spPr>
        </p:pic>
      </p:grpSp>
      <p:grpSp>
        <p:nvGrpSpPr>
          <p:cNvPr name="Group 13" id="13"/>
          <p:cNvGrpSpPr/>
          <p:nvPr/>
        </p:nvGrpSpPr>
        <p:grpSpPr>
          <a:xfrm rot="0">
            <a:off x="586613" y="900430"/>
            <a:ext cx="4822729" cy="1303020"/>
            <a:chOff x="0" y="0"/>
            <a:chExt cx="6430305" cy="1737360"/>
          </a:xfrm>
        </p:grpSpPr>
        <p:sp>
          <p:nvSpPr>
            <p:cNvPr name="TextBox 14" id="14"/>
            <p:cNvSpPr txBox="true"/>
            <p:nvPr/>
          </p:nvSpPr>
          <p:spPr>
            <a:xfrm rot="0">
              <a:off x="0" y="-669925"/>
              <a:ext cx="6430305" cy="1330325"/>
            </a:xfrm>
            <a:prstGeom prst="rect">
              <a:avLst/>
            </a:prstGeom>
          </p:spPr>
          <p:txBody>
            <a:bodyPr anchor="t" rtlCol="false" tIns="0" lIns="0" bIns="0" rIns="0">
              <a:spAutoFit/>
            </a:bodyPr>
            <a:lstStyle/>
            <a:p>
              <a:pPr algn="ctr">
                <a:lnSpc>
                  <a:spcPts val="7800"/>
                </a:lnSpc>
              </a:pPr>
              <a:r>
                <a:rPr lang="en-US" sz="6500">
                  <a:solidFill>
                    <a:srgbClr val="FFFFFF"/>
                  </a:solidFill>
                  <a:latin typeface="Montserrat Semi-Bold"/>
                </a:rPr>
                <a:t>ANDROID </a:t>
              </a:r>
            </a:p>
          </p:txBody>
        </p:sp>
        <p:sp>
          <p:nvSpPr>
            <p:cNvPr name="TextBox 15" id="15"/>
            <p:cNvSpPr txBox="true"/>
            <p:nvPr/>
          </p:nvSpPr>
          <p:spPr>
            <a:xfrm rot="0">
              <a:off x="1504430" y="1125855"/>
              <a:ext cx="3421446" cy="613198"/>
            </a:xfrm>
            <a:prstGeom prst="rect">
              <a:avLst/>
            </a:prstGeom>
          </p:spPr>
          <p:txBody>
            <a:bodyPr anchor="t" rtlCol="false" tIns="0" lIns="0" bIns="0" rIns="0">
              <a:spAutoFit/>
            </a:bodyPr>
            <a:lstStyle/>
            <a:p>
              <a:pPr algn="ctr">
                <a:lnSpc>
                  <a:spcPts val="3919"/>
                </a:lnSpc>
              </a:pPr>
            </a:p>
          </p:txBody>
        </p:sp>
      </p:grpSp>
      <p:sp>
        <p:nvSpPr>
          <p:cNvPr name="TextBox 16" id="16"/>
          <p:cNvSpPr txBox="true"/>
          <p:nvPr/>
        </p:nvSpPr>
        <p:spPr>
          <a:xfrm rot="0">
            <a:off x="586613" y="1494790"/>
            <a:ext cx="11474167" cy="7763510"/>
          </a:xfrm>
          <a:prstGeom prst="rect">
            <a:avLst/>
          </a:prstGeom>
        </p:spPr>
        <p:txBody>
          <a:bodyPr anchor="t" rtlCol="false" tIns="0" lIns="0" bIns="0" rIns="0">
            <a:spAutoFit/>
          </a:bodyPr>
          <a:lstStyle/>
          <a:p>
            <a:pPr algn="ctr">
              <a:lnSpc>
                <a:spcPts val="3640"/>
              </a:lnSpc>
            </a:pPr>
            <a:r>
              <a:rPr lang="en-US" sz="2600">
                <a:solidFill>
                  <a:srgbClr val="FFFFFF"/>
                </a:solidFill>
                <a:latin typeface="Lato"/>
              </a:rPr>
              <a:t>Android is a </a:t>
            </a:r>
            <a:r>
              <a:rPr lang="en-US" sz="2600">
                <a:solidFill>
                  <a:srgbClr val="FFFFFF"/>
                </a:solidFill>
                <a:latin typeface="Lato"/>
              </a:rPr>
              <a:t>mobile operating system</a:t>
            </a:r>
            <a:r>
              <a:rPr lang="en-US" sz="2600">
                <a:solidFill>
                  <a:srgbClr val="FFFFFF"/>
                </a:solidFill>
                <a:latin typeface="Lato"/>
              </a:rPr>
              <a:t> based on a modified version of the </a:t>
            </a:r>
            <a:r>
              <a:rPr lang="en-US" sz="2600">
                <a:solidFill>
                  <a:srgbClr val="FFFFFF"/>
                </a:solidFill>
                <a:latin typeface="Lato"/>
              </a:rPr>
              <a:t>Linux kernel</a:t>
            </a:r>
            <a:r>
              <a:rPr lang="en-US" sz="2600">
                <a:solidFill>
                  <a:srgbClr val="FFFFFF"/>
                </a:solidFill>
                <a:latin typeface="Lato"/>
              </a:rPr>
              <a:t> and other </a:t>
            </a:r>
            <a:r>
              <a:rPr lang="en-US" sz="2600">
                <a:solidFill>
                  <a:srgbClr val="FFFFFF"/>
                </a:solidFill>
                <a:latin typeface="Lato"/>
              </a:rPr>
              <a:t>open source</a:t>
            </a:r>
            <a:r>
              <a:rPr lang="en-US" sz="2600">
                <a:solidFill>
                  <a:srgbClr val="FFFFFF"/>
                </a:solidFill>
                <a:latin typeface="Lato"/>
              </a:rPr>
              <a:t> software, designed primarily for </a:t>
            </a:r>
            <a:r>
              <a:rPr lang="en-US" sz="2600">
                <a:solidFill>
                  <a:srgbClr val="FFFFFF"/>
                </a:solidFill>
                <a:latin typeface="Lato"/>
              </a:rPr>
              <a:t>touchscreen</a:t>
            </a:r>
            <a:r>
              <a:rPr lang="en-US" sz="2600">
                <a:solidFill>
                  <a:srgbClr val="FFFFFF"/>
                </a:solidFill>
                <a:latin typeface="Lato"/>
              </a:rPr>
              <a:t> mobile devices such as </a:t>
            </a:r>
            <a:r>
              <a:rPr lang="en-US" sz="2600">
                <a:solidFill>
                  <a:srgbClr val="FFFFFF"/>
                </a:solidFill>
                <a:latin typeface="Lato"/>
              </a:rPr>
              <a:t>smartphones</a:t>
            </a:r>
            <a:r>
              <a:rPr lang="en-US" sz="2600">
                <a:solidFill>
                  <a:srgbClr val="FFFFFF"/>
                </a:solidFill>
                <a:latin typeface="Lato"/>
              </a:rPr>
              <a:t> and </a:t>
            </a:r>
            <a:r>
              <a:rPr lang="en-US" sz="2600">
                <a:solidFill>
                  <a:srgbClr val="FFFFFF"/>
                </a:solidFill>
                <a:latin typeface="Lato"/>
              </a:rPr>
              <a:t>tablets</a:t>
            </a:r>
            <a:r>
              <a:rPr lang="en-US" sz="2600">
                <a:solidFill>
                  <a:srgbClr val="FFFFFF"/>
                </a:solidFill>
                <a:latin typeface="Lato"/>
              </a:rPr>
              <a:t>. Android is developed by a consortium of developers known as the </a:t>
            </a:r>
            <a:r>
              <a:rPr lang="en-US" sz="2600">
                <a:solidFill>
                  <a:srgbClr val="FFFFFF"/>
                </a:solidFill>
                <a:latin typeface="Lato"/>
              </a:rPr>
              <a:t>Open Handset Alliance</a:t>
            </a:r>
            <a:r>
              <a:rPr lang="en-US" sz="2600">
                <a:solidFill>
                  <a:srgbClr val="FFFFFF"/>
                </a:solidFill>
                <a:latin typeface="Lato"/>
              </a:rPr>
              <a:t> and commercially sponsored by </a:t>
            </a:r>
            <a:r>
              <a:rPr lang="en-US" sz="2600">
                <a:solidFill>
                  <a:srgbClr val="FFFFFF"/>
                </a:solidFill>
                <a:latin typeface="Lato"/>
              </a:rPr>
              <a:t>Google</a:t>
            </a:r>
            <a:r>
              <a:rPr lang="en-US" sz="2600">
                <a:solidFill>
                  <a:srgbClr val="FFFFFF"/>
                </a:solidFill>
                <a:latin typeface="Lato"/>
              </a:rPr>
              <a:t>. It was unveiled in November 2007, with the first commercial Android device, the </a:t>
            </a:r>
            <a:r>
              <a:rPr lang="en-US" sz="2600">
                <a:solidFill>
                  <a:srgbClr val="FFFFFF"/>
                </a:solidFill>
                <a:latin typeface="Lato"/>
              </a:rPr>
              <a:t>HTC Dream</a:t>
            </a:r>
            <a:r>
              <a:rPr lang="en-US" sz="2600">
                <a:solidFill>
                  <a:srgbClr val="FFFFFF"/>
                </a:solidFill>
                <a:latin typeface="Lato"/>
              </a:rPr>
              <a:t>, launched in September 2008.</a:t>
            </a:r>
          </a:p>
          <a:p>
            <a:pPr algn="ctr">
              <a:lnSpc>
                <a:spcPts val="3640"/>
              </a:lnSpc>
            </a:pPr>
            <a:r>
              <a:rPr lang="en-US" sz="2600">
                <a:solidFill>
                  <a:srgbClr val="FFFFFF"/>
                </a:solidFill>
                <a:latin typeface="Lato"/>
              </a:rPr>
              <a:t>Most versions of Android are proprietary. The core components are taken from the Android Open Source Project (AOSP), which is </a:t>
            </a:r>
            <a:r>
              <a:rPr lang="en-US" sz="2600">
                <a:solidFill>
                  <a:srgbClr val="FFFFFF"/>
                </a:solidFill>
                <a:latin typeface="Lato"/>
              </a:rPr>
              <a:t>free and open-source software</a:t>
            </a:r>
            <a:r>
              <a:rPr lang="en-US" sz="2600">
                <a:solidFill>
                  <a:srgbClr val="FFFFFF"/>
                </a:solidFill>
                <a:latin typeface="Lato"/>
              </a:rPr>
              <a:t> (FOSS) primarily licensed under the </a:t>
            </a:r>
            <a:r>
              <a:rPr lang="en-US" sz="2600">
                <a:solidFill>
                  <a:srgbClr val="FFFFFF"/>
                </a:solidFill>
                <a:latin typeface="Lato"/>
              </a:rPr>
              <a:t>Apache License</a:t>
            </a:r>
            <a:r>
              <a:rPr lang="en-US" sz="2600">
                <a:solidFill>
                  <a:srgbClr val="FFFFFF"/>
                </a:solidFill>
                <a:latin typeface="Lato"/>
              </a:rPr>
              <a:t>. When Android is installed on devices, the ability to modify the otherwise FOSS software is usually restricted, either by not providing the corresponding source code or preventing reinstallation through technical measures, rendering the installed version proprietary. Most Android devices ship with additional </a:t>
            </a:r>
            <a:r>
              <a:rPr lang="en-US" sz="2600">
                <a:solidFill>
                  <a:srgbClr val="FFFFFF"/>
                </a:solidFill>
                <a:latin typeface="Lato"/>
              </a:rPr>
              <a:t>proprietary software</a:t>
            </a:r>
            <a:r>
              <a:rPr lang="en-US" sz="2600">
                <a:solidFill>
                  <a:srgbClr val="FFFFFF"/>
                </a:solidFill>
                <a:latin typeface="Lato"/>
              </a:rPr>
              <a:t> pre-installed, most notably </a:t>
            </a:r>
            <a:r>
              <a:rPr lang="en-US" sz="2600">
                <a:solidFill>
                  <a:srgbClr val="FFFFFF"/>
                </a:solidFill>
                <a:latin typeface="Lato"/>
              </a:rPr>
              <a:t>Google Mobile Services</a:t>
            </a:r>
            <a:r>
              <a:rPr lang="en-US" sz="2600">
                <a:solidFill>
                  <a:srgbClr val="FFFFFF"/>
                </a:solidFill>
                <a:latin typeface="Lato"/>
              </a:rPr>
              <a:t> (GMS) which includes core apps such as </a:t>
            </a:r>
            <a:r>
              <a:rPr lang="en-US" sz="2600">
                <a:solidFill>
                  <a:srgbClr val="FFFFFF"/>
                </a:solidFill>
                <a:latin typeface="Lato"/>
              </a:rPr>
              <a:t>Google Chrome</a:t>
            </a:r>
            <a:r>
              <a:rPr lang="en-US" sz="2600">
                <a:solidFill>
                  <a:srgbClr val="FFFFFF"/>
                </a:solidFill>
                <a:latin typeface="Lato"/>
              </a:rPr>
              <a:t>, the </a:t>
            </a:r>
            <a:r>
              <a:rPr lang="en-US" sz="2600">
                <a:solidFill>
                  <a:srgbClr val="FFFFFF"/>
                </a:solidFill>
                <a:latin typeface="Lato"/>
              </a:rPr>
              <a:t>digital distribution</a:t>
            </a:r>
            <a:r>
              <a:rPr lang="en-US" sz="2600">
                <a:solidFill>
                  <a:srgbClr val="FFFFFF"/>
                </a:solidFill>
                <a:latin typeface="Lato"/>
              </a:rPr>
              <a:t> platform </a:t>
            </a:r>
            <a:r>
              <a:rPr lang="en-US" sz="2600">
                <a:solidFill>
                  <a:srgbClr val="FFFFFF"/>
                </a:solidFill>
                <a:latin typeface="Lato"/>
              </a:rPr>
              <a:t>Google Play</a:t>
            </a:r>
            <a:r>
              <a:rPr lang="en-US" sz="2600">
                <a:solidFill>
                  <a:srgbClr val="FFFFFF"/>
                </a:solidFill>
                <a:latin typeface="Lato"/>
              </a:rPr>
              <a:t>, and the associated </a:t>
            </a:r>
            <a:r>
              <a:rPr lang="en-US" sz="2600">
                <a:solidFill>
                  <a:srgbClr val="FFFFFF"/>
                </a:solidFill>
                <a:latin typeface="Lato"/>
              </a:rPr>
              <a:t>Google Play Services</a:t>
            </a:r>
            <a:r>
              <a:rPr lang="en-US" sz="2600">
                <a:solidFill>
                  <a:srgbClr val="FFFFFF"/>
                </a:solidFill>
                <a:latin typeface="Lato"/>
              </a:rPr>
              <a:t> development platform.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DAFNQJFaMRo</dc:identifier>
  <dcterms:modified xsi:type="dcterms:W3CDTF">2011-08-01T06:04:30Z</dcterms:modified>
  <cp:revision>1</cp:revision>
  <dc:title>Mobile OS.</dc:title>
</cp:coreProperties>
</file>